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</p:sldIdLst>
  <p:sldSz cx="18288000" cy="10287000"/>
  <p:notesSz cx="6858000" cy="9144000"/>
  <p:embeddedFontLst>
    <p:embeddedFont>
      <p:font typeface="Nunito Bold" charset="1" panose="00000000000000000000"/>
      <p:regular r:id="rId9"/>
    </p:embeddedFont>
    <p:embeddedFont>
      <p:font typeface="PT Sans" charset="1" panose="020B0503020203020204"/>
      <p:regular r:id="rId10"/>
    </p:embeddedFont>
    <p:embeddedFont>
      <p:font typeface="Nunito Bold Italics" charset="1" panose="00000000000000000000"/>
      <p:regular r:id="rId11"/>
    </p:embeddedFont>
    <p:embeddedFont>
      <p:font typeface="Poppins" charset="1" panose="00000500000000000000"/>
      <p:regular r:id="rId12"/>
    </p:embeddedFont>
    <p:embeddedFont>
      <p:font typeface="Poppins Heavy" charset="1" panose="00000A00000000000000"/>
      <p:regular r:id="rId13"/>
    </p:embeddedFont>
    <p:embeddedFont>
      <p:font typeface="Segoe Script Bold" charset="1" panose="020B0804020000000003"/>
      <p:regular r:id="rId14"/>
    </p:embeddedFont>
    <p:embeddedFont>
      <p:font typeface="Nunito Sans Condensed Bold Italics" charset="1" panose="00000000000000000000"/>
      <p:regular r:id="rId15"/>
    </p:embeddedFont>
    <p:embeddedFont>
      <p:font typeface="Calibri (MS)" charset="1" panose="020F0502020204030204"/>
      <p:regular r:id="rId16"/>
    </p:embeddedFont>
    <p:embeddedFont>
      <p:font typeface="Segoe Script" charset="1" panose="020B0504020000000003"/>
      <p:regular r:id="rId17"/>
    </p:embeddedFont>
    <p:embeddedFont>
      <p:font typeface="Nunito Sans Condensed Bold" charset="1" panose="00000000000000000000"/>
      <p:regular r:id="rId18"/>
    </p:embeddedFont>
    <p:embeddedFont>
      <p:font typeface="Arimo Bold" charset="1" panose="020B0704020202020204"/>
      <p:regular r:id="rId19"/>
    </p:embeddedFont>
    <p:embeddedFont>
      <p:font typeface="Nunito Sans Condensed" charset="1" panose="00000000000000000000"/>
      <p:regular r:id="rId20"/>
    </p:embeddedFont>
    <p:embeddedFont>
      <p:font typeface="Calibri (MS) Bold" charset="1" panose="020F0702030404030204"/>
      <p:regular r:id="rId21"/>
    </p:embeddedFont>
    <p:embeddedFont>
      <p:font typeface="Poppins Bold" charset="1" panose="00000800000000000000"/>
      <p:regular r:id="rId22"/>
    </p:embeddedFont>
    <p:embeddedFont>
      <p:font typeface="Arimo" charset="1" panose="020B0604020202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Relationship Id="rId9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836436" y="5143500"/>
            <a:ext cx="19960871" cy="5397752"/>
          </a:xfrm>
          <a:custGeom>
            <a:avLst/>
            <a:gdLst/>
            <a:ahLst/>
            <a:cxnLst/>
            <a:rect r="r" b="b" t="t" l="l"/>
            <a:pathLst>
              <a:path h="5397752" w="19960871">
                <a:moveTo>
                  <a:pt x="19960872" y="0"/>
                </a:moveTo>
                <a:lnTo>
                  <a:pt x="0" y="0"/>
                </a:lnTo>
                <a:lnTo>
                  <a:pt x="0" y="5397752"/>
                </a:lnTo>
                <a:lnTo>
                  <a:pt x="19960872" y="5397752"/>
                </a:lnTo>
                <a:lnTo>
                  <a:pt x="19960872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055504" y="0"/>
            <a:ext cx="5519197" cy="9501512"/>
          </a:xfrm>
          <a:custGeom>
            <a:avLst/>
            <a:gdLst/>
            <a:ahLst/>
            <a:cxnLst/>
            <a:rect r="r" b="b" t="t" l="l"/>
            <a:pathLst>
              <a:path h="9501512" w="5519197">
                <a:moveTo>
                  <a:pt x="5519197" y="0"/>
                </a:moveTo>
                <a:lnTo>
                  <a:pt x="0" y="0"/>
                </a:lnTo>
                <a:lnTo>
                  <a:pt x="0" y="9501512"/>
                </a:lnTo>
                <a:lnTo>
                  <a:pt x="5519197" y="9501512"/>
                </a:lnTo>
                <a:lnTo>
                  <a:pt x="5519197" y="0"/>
                </a:lnTo>
                <a:close/>
              </a:path>
            </a:pathLst>
          </a:custGeom>
          <a:blipFill>
            <a:blip r:embed="rId5"/>
            <a:stretch>
              <a:fillRect l="-18397" t="-16434" r="-15272" b="-10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66326" y="-435976"/>
            <a:ext cx="3159919" cy="3159919"/>
          </a:xfrm>
          <a:custGeom>
            <a:avLst/>
            <a:gdLst/>
            <a:ahLst/>
            <a:cxnLst/>
            <a:rect r="r" b="b" t="t" l="l"/>
            <a:pathLst>
              <a:path h="3159919" w="3159919">
                <a:moveTo>
                  <a:pt x="0" y="0"/>
                </a:moveTo>
                <a:lnTo>
                  <a:pt x="3159919" y="0"/>
                </a:lnTo>
                <a:lnTo>
                  <a:pt x="3159919" y="3159919"/>
                </a:lnTo>
                <a:lnTo>
                  <a:pt x="0" y="31599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9435456"/>
            <a:ext cx="18751024" cy="707582"/>
          </a:xfrm>
          <a:custGeom>
            <a:avLst/>
            <a:gdLst/>
            <a:ahLst/>
            <a:cxnLst/>
            <a:rect r="r" b="b" t="t" l="l"/>
            <a:pathLst>
              <a:path h="707582" w="18751024">
                <a:moveTo>
                  <a:pt x="0" y="0"/>
                </a:moveTo>
                <a:lnTo>
                  <a:pt x="18751024" y="0"/>
                </a:lnTo>
                <a:lnTo>
                  <a:pt x="18751024" y="707582"/>
                </a:lnTo>
                <a:lnTo>
                  <a:pt x="0" y="7075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173" t="0" r="-5636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442673" y="2066518"/>
            <a:ext cx="7136146" cy="1141263"/>
            <a:chOff x="0" y="0"/>
            <a:chExt cx="9514862" cy="1521684"/>
          </a:xfrm>
        </p:grpSpPr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236304" y="221381"/>
              <a:ext cx="341065" cy="341065"/>
              <a:chOff x="0" y="0"/>
              <a:chExt cx="324842" cy="324842"/>
            </a:xfrm>
          </p:grpSpPr>
          <p:sp>
            <p:nvSpPr>
              <p:cNvPr name="Freeform 9" id="9" descr="preencoded.png"/>
              <p:cNvSpPr/>
              <p:nvPr/>
            </p:nvSpPr>
            <p:spPr>
              <a:xfrm flipH="false" flipV="false" rot="0">
                <a:off x="0" y="0"/>
                <a:ext cx="324866" cy="324866"/>
              </a:xfrm>
              <a:custGeom>
                <a:avLst/>
                <a:gdLst/>
                <a:ahLst/>
                <a:cxnLst/>
                <a:rect r="r" b="b" t="t" l="l"/>
                <a:pathLst>
                  <a:path h="324866" w="324866">
                    <a:moveTo>
                      <a:pt x="0" y="0"/>
                    </a:moveTo>
                    <a:lnTo>
                      <a:pt x="324866" y="0"/>
                    </a:lnTo>
                    <a:lnTo>
                      <a:pt x="324866" y="324866"/>
                    </a:lnTo>
                    <a:lnTo>
                      <a:pt x="0" y="32486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 l="0" t="0" r="7" b="7"/>
                </a:stretch>
              </a:blip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236304" y="666240"/>
              <a:ext cx="1605737" cy="2006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81"/>
                </a:lnSpc>
              </a:pPr>
              <a:r>
                <a:rPr lang="en-US" sz="918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Economic Power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36304" y="875434"/>
              <a:ext cx="1789742" cy="366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84"/>
                </a:lnSpc>
              </a:pPr>
              <a:r>
                <a:rPr lang="en-US" sz="748">
                  <a:solidFill>
                    <a:srgbClr val="FFC436"/>
                  </a:solidFill>
                  <a:latin typeface="PT Sans"/>
                  <a:ea typeface="PT Sans"/>
                  <a:cs typeface="PT Sans"/>
                  <a:sym typeface="PT Sans"/>
                </a:rPr>
                <a:t>Tier-2/3 cities contribute ~45% of India's GDP by 2025</a:t>
              </a:r>
            </a:p>
          </p:txBody>
        </p: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2567951" y="146150"/>
              <a:ext cx="364405" cy="364405"/>
              <a:chOff x="0" y="0"/>
              <a:chExt cx="324842" cy="324842"/>
            </a:xfrm>
          </p:grpSpPr>
          <p:sp>
            <p:nvSpPr>
              <p:cNvPr name="Freeform 13" id="13" descr="preencoded.png"/>
              <p:cNvSpPr/>
              <p:nvPr/>
            </p:nvSpPr>
            <p:spPr>
              <a:xfrm flipH="false" flipV="false" rot="0">
                <a:off x="0" y="0"/>
                <a:ext cx="324866" cy="324866"/>
              </a:xfrm>
              <a:custGeom>
                <a:avLst/>
                <a:gdLst/>
                <a:ahLst/>
                <a:cxnLst/>
                <a:rect r="r" b="b" t="t" l="l"/>
                <a:pathLst>
                  <a:path h="324866" w="324866">
                    <a:moveTo>
                      <a:pt x="0" y="0"/>
                    </a:moveTo>
                    <a:lnTo>
                      <a:pt x="324866" y="0"/>
                    </a:lnTo>
                    <a:lnTo>
                      <a:pt x="324866" y="324866"/>
                    </a:lnTo>
                    <a:lnTo>
                      <a:pt x="0" y="32486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l="0" t="0" r="7" b="7"/>
                </a:stretch>
              </a:blip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2469702" y="617217"/>
              <a:ext cx="1715624" cy="2238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62"/>
                </a:lnSpc>
              </a:pPr>
              <a:r>
                <a:rPr lang="en-US" sz="981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Population Scale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469702" y="851556"/>
              <a:ext cx="1458355" cy="366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84"/>
                </a:lnSpc>
              </a:pPr>
              <a:r>
                <a:rPr lang="en-US" sz="748">
                  <a:solidFill>
                    <a:srgbClr val="FFC436"/>
                  </a:solidFill>
                  <a:latin typeface="PT Sans"/>
                  <a:ea typeface="PT Sans"/>
                  <a:cs typeface="PT Sans"/>
                  <a:sym typeface="PT Sans"/>
                </a:rPr>
                <a:t>650M people across Tier-2/3 markets</a:t>
              </a:r>
            </a:p>
          </p:txBody>
        </p:sp>
        <p:grpSp>
          <p:nvGrpSpPr>
            <p:cNvPr name="Group 16" id="16"/>
            <p:cNvGrpSpPr>
              <a:grpSpLocks noChangeAspect="true"/>
            </p:cNvGrpSpPr>
            <p:nvPr/>
          </p:nvGrpSpPr>
          <p:grpSpPr>
            <a:xfrm rot="0">
              <a:off x="4557582" y="180956"/>
              <a:ext cx="372026" cy="372026"/>
              <a:chOff x="0" y="0"/>
              <a:chExt cx="324842" cy="324842"/>
            </a:xfrm>
          </p:grpSpPr>
          <p:sp>
            <p:nvSpPr>
              <p:cNvPr name="Freeform 17" id="17" descr="preencoded.png"/>
              <p:cNvSpPr/>
              <p:nvPr/>
            </p:nvSpPr>
            <p:spPr>
              <a:xfrm flipH="false" flipV="false" rot="0">
                <a:off x="0" y="0"/>
                <a:ext cx="324866" cy="324866"/>
              </a:xfrm>
              <a:custGeom>
                <a:avLst/>
                <a:gdLst/>
                <a:ahLst/>
                <a:cxnLst/>
                <a:rect r="r" b="b" t="t" l="l"/>
                <a:pathLst>
                  <a:path h="324866" w="324866">
                    <a:moveTo>
                      <a:pt x="0" y="0"/>
                    </a:moveTo>
                    <a:lnTo>
                      <a:pt x="324866" y="0"/>
                    </a:lnTo>
                    <a:lnTo>
                      <a:pt x="324866" y="324866"/>
                    </a:lnTo>
                    <a:lnTo>
                      <a:pt x="0" y="32486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 l="0" t="0" r="7" b="7"/>
                </a:stretch>
              </a:blip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4557582" y="671600"/>
              <a:ext cx="1751505" cy="2188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88"/>
                </a:lnSpc>
              </a:pPr>
              <a:r>
                <a:rPr lang="en-US" sz="1002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Digital Adoption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4557973" y="871402"/>
              <a:ext cx="1669623" cy="3663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84"/>
                </a:lnSpc>
              </a:pPr>
              <a:r>
                <a:rPr lang="en-US" sz="748">
                  <a:solidFill>
                    <a:srgbClr val="FFC436"/>
                  </a:solidFill>
                  <a:latin typeface="PT Sans"/>
                  <a:ea typeface="PT Sans"/>
                  <a:cs typeface="PT Sans"/>
                  <a:sym typeface="PT Sans"/>
                </a:rPr>
                <a:t>60% smartphone penetration vs 78% urban</a:t>
              </a:r>
            </a:p>
          </p:txBody>
        </p:sp>
        <p:grpSp>
          <p:nvGrpSpPr>
            <p:cNvPr name="Group 20" id="20"/>
            <p:cNvGrpSpPr>
              <a:grpSpLocks noChangeAspect="true"/>
            </p:cNvGrpSpPr>
            <p:nvPr/>
          </p:nvGrpSpPr>
          <p:grpSpPr>
            <a:xfrm rot="0">
              <a:off x="6828979" y="180956"/>
              <a:ext cx="325841" cy="325841"/>
              <a:chOff x="0" y="0"/>
              <a:chExt cx="324842" cy="324842"/>
            </a:xfrm>
          </p:grpSpPr>
          <p:sp>
            <p:nvSpPr>
              <p:cNvPr name="Freeform 21" id="21" descr="preencoded.png"/>
              <p:cNvSpPr/>
              <p:nvPr/>
            </p:nvSpPr>
            <p:spPr>
              <a:xfrm flipH="false" flipV="false" rot="0">
                <a:off x="0" y="0"/>
                <a:ext cx="324866" cy="324866"/>
              </a:xfrm>
              <a:custGeom>
                <a:avLst/>
                <a:gdLst/>
                <a:ahLst/>
                <a:cxnLst/>
                <a:rect r="r" b="b" t="t" l="l"/>
                <a:pathLst>
                  <a:path h="324866" w="324866">
                    <a:moveTo>
                      <a:pt x="0" y="0"/>
                    </a:moveTo>
                    <a:lnTo>
                      <a:pt x="324866" y="0"/>
                    </a:lnTo>
                    <a:lnTo>
                      <a:pt x="324866" y="324866"/>
                    </a:lnTo>
                    <a:lnTo>
                      <a:pt x="0" y="32486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 l="0" t="0" r="7" b="7"/>
                </a:stretch>
              </a:blip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6828979" y="585892"/>
              <a:ext cx="1534063" cy="201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28"/>
                </a:lnSpc>
              </a:pPr>
              <a:r>
                <a:rPr lang="en-US" sz="877" b="true">
                  <a:solidFill>
                    <a:srgbClr val="FFFFFF"/>
                  </a:solidFill>
                  <a:latin typeface="Nunito Bold"/>
                  <a:ea typeface="Nunito Bold"/>
                  <a:cs typeface="Nunito Bold"/>
                  <a:sym typeface="Nunito Bold"/>
                </a:rPr>
                <a:t>Payment Revolution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6828979" y="798101"/>
              <a:ext cx="2116605" cy="1684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84"/>
                </a:lnSpc>
              </a:pPr>
              <a:r>
                <a:rPr lang="en-US" sz="748">
                  <a:solidFill>
                    <a:srgbClr val="FFC436"/>
                  </a:solidFill>
                  <a:latin typeface="PT Sans"/>
                  <a:ea typeface="PT Sans"/>
                  <a:cs typeface="PT Sans"/>
                  <a:sym typeface="PT Sans"/>
                </a:rPr>
                <a:t>UPI &gt;12B transactions/month by 2025</a:t>
              </a:r>
            </a:p>
          </p:txBody>
        </p:sp>
        <p:grpSp>
          <p:nvGrpSpPr>
            <p:cNvPr name="Group 24" id="24"/>
            <p:cNvGrpSpPr/>
            <p:nvPr/>
          </p:nvGrpSpPr>
          <p:grpSpPr>
            <a:xfrm rot="0">
              <a:off x="0" y="0"/>
              <a:ext cx="9069615" cy="1521684"/>
              <a:chOff x="0" y="0"/>
              <a:chExt cx="2682529" cy="45007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2682529" cy="450070"/>
              </a:xfrm>
              <a:custGeom>
                <a:avLst/>
                <a:gdLst/>
                <a:ahLst/>
                <a:cxnLst/>
                <a:rect r="r" b="b" t="t" l="l"/>
                <a:pathLst>
                  <a:path h="450070" w="2682529">
                    <a:moveTo>
                      <a:pt x="0" y="0"/>
                    </a:moveTo>
                    <a:lnTo>
                      <a:pt x="2682529" y="0"/>
                    </a:lnTo>
                    <a:lnTo>
                      <a:pt x="2682529" y="450070"/>
                    </a:lnTo>
                    <a:lnTo>
                      <a:pt x="0" y="45007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FFC436"/>
                </a:soli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2682529" cy="497695"/>
              </a:xfrm>
              <a:prstGeom prst="rect">
                <a:avLst/>
              </a:prstGeom>
            </p:spPr>
            <p:txBody>
              <a:bodyPr anchor="ctr" rtlCol="false" tIns="31157" lIns="31157" bIns="31157" rIns="31157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7732083" y="1182394"/>
              <a:ext cx="1782779" cy="209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74"/>
                </a:lnSpc>
              </a:pPr>
              <a:r>
                <a:rPr lang="en-US" b="true" sz="1032" i="true">
                  <a:solidFill>
                    <a:srgbClr val="FFFFFF"/>
                  </a:solidFill>
                  <a:latin typeface="Nunito Bold Italics"/>
                  <a:ea typeface="Nunito Bold Italics"/>
                  <a:cs typeface="Nunito Bold Italics"/>
                  <a:sym typeface="Nunito Bold Italics"/>
                </a:rPr>
                <a:t>Macro Trends</a:t>
              </a:r>
            </a:p>
          </p:txBody>
        </p:sp>
        <p:sp>
          <p:nvSpPr>
            <p:cNvPr name="AutoShape 28" id="28"/>
            <p:cNvSpPr/>
            <p:nvPr/>
          </p:nvSpPr>
          <p:spPr>
            <a:xfrm>
              <a:off x="7036891" y="1287160"/>
              <a:ext cx="442296" cy="0"/>
            </a:xfrm>
            <a:prstGeom prst="line">
              <a:avLst/>
            </a:prstGeom>
            <a:ln cap="flat" w="60312">
              <a:solidFill>
                <a:srgbClr val="FFC436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630710" y="6304910"/>
            <a:ext cx="6177026" cy="2745345"/>
            <a:chOff x="0" y="0"/>
            <a:chExt cx="8236034" cy="3660460"/>
          </a:xfrm>
        </p:grpSpPr>
        <p:sp>
          <p:nvSpPr>
            <p:cNvPr name="Freeform 30" id="30" descr="image.png"/>
            <p:cNvSpPr/>
            <p:nvPr/>
          </p:nvSpPr>
          <p:spPr>
            <a:xfrm flipH="false" flipV="false" rot="0">
              <a:off x="0" y="0"/>
              <a:ext cx="8236077" cy="3660521"/>
            </a:xfrm>
            <a:custGeom>
              <a:avLst/>
              <a:gdLst/>
              <a:ahLst/>
              <a:cxnLst/>
              <a:rect r="r" b="b" t="t" l="l"/>
              <a:pathLst>
                <a:path h="3660521" w="8236077">
                  <a:moveTo>
                    <a:pt x="0" y="0"/>
                  </a:moveTo>
                  <a:lnTo>
                    <a:pt x="8236077" y="0"/>
                  </a:lnTo>
                  <a:lnTo>
                    <a:pt x="8236077" y="3660521"/>
                  </a:lnTo>
                  <a:lnTo>
                    <a:pt x="0" y="36605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-13586" r="0" b="-13585"/>
              </a:stretch>
            </a:blip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8518180" y="6304910"/>
            <a:ext cx="4118017" cy="2745345"/>
            <a:chOff x="0" y="0"/>
            <a:chExt cx="5490690" cy="3660460"/>
          </a:xfrm>
        </p:grpSpPr>
        <p:sp>
          <p:nvSpPr>
            <p:cNvPr name="Freeform 32" id="32" descr="image.png"/>
            <p:cNvSpPr/>
            <p:nvPr/>
          </p:nvSpPr>
          <p:spPr>
            <a:xfrm flipH="false" flipV="false" rot="0">
              <a:off x="0" y="0"/>
              <a:ext cx="5490718" cy="3660521"/>
            </a:xfrm>
            <a:custGeom>
              <a:avLst/>
              <a:gdLst/>
              <a:ahLst/>
              <a:cxnLst/>
              <a:rect r="r" b="b" t="t" l="l"/>
              <a:pathLst>
                <a:path h="3660521" w="5490718">
                  <a:moveTo>
                    <a:pt x="0" y="0"/>
                  </a:moveTo>
                  <a:lnTo>
                    <a:pt x="5490718" y="0"/>
                  </a:lnTo>
                  <a:lnTo>
                    <a:pt x="5490718" y="3660521"/>
                  </a:lnTo>
                  <a:lnTo>
                    <a:pt x="0" y="36605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-19222" r="0" b="-19220"/>
              </a:stretch>
            </a:blip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630710" y="6304910"/>
            <a:ext cx="6177026" cy="2787646"/>
            <a:chOff x="0" y="0"/>
            <a:chExt cx="2652539" cy="119707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652539" cy="1197072"/>
            </a:xfrm>
            <a:custGeom>
              <a:avLst/>
              <a:gdLst/>
              <a:ahLst/>
              <a:cxnLst/>
              <a:rect r="r" b="b" t="t" l="l"/>
              <a:pathLst>
                <a:path h="1197072" w="2652539">
                  <a:moveTo>
                    <a:pt x="0" y="0"/>
                  </a:moveTo>
                  <a:lnTo>
                    <a:pt x="2652539" y="0"/>
                  </a:lnTo>
                  <a:lnTo>
                    <a:pt x="2652539" y="1197072"/>
                  </a:lnTo>
                  <a:lnTo>
                    <a:pt x="0" y="11970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21212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2652539" cy="1244696"/>
            </a:xfrm>
            <a:prstGeom prst="rect">
              <a:avLst/>
            </a:prstGeom>
          </p:spPr>
          <p:txBody>
            <a:bodyPr anchor="ctr" rtlCol="false" tIns="31157" lIns="31157" bIns="31157" rIns="31157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8502462" y="6262608"/>
            <a:ext cx="4133734" cy="2829948"/>
            <a:chOff x="0" y="0"/>
            <a:chExt cx="1775109" cy="121523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775109" cy="1215237"/>
            </a:xfrm>
            <a:custGeom>
              <a:avLst/>
              <a:gdLst/>
              <a:ahLst/>
              <a:cxnLst/>
              <a:rect r="r" b="b" t="t" l="l"/>
              <a:pathLst>
                <a:path h="1215237" w="1775109">
                  <a:moveTo>
                    <a:pt x="0" y="0"/>
                  </a:moveTo>
                  <a:lnTo>
                    <a:pt x="1775109" y="0"/>
                  </a:lnTo>
                  <a:lnTo>
                    <a:pt x="1775109" y="1215237"/>
                  </a:lnTo>
                  <a:lnTo>
                    <a:pt x="0" y="12152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21212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1775109" cy="1262862"/>
            </a:xfrm>
            <a:prstGeom prst="rect">
              <a:avLst/>
            </a:prstGeom>
          </p:spPr>
          <p:txBody>
            <a:bodyPr anchor="ctr" rtlCol="false" tIns="31157" lIns="31157" bIns="31157" rIns="31157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482238" y="3579256"/>
            <a:ext cx="7195395" cy="2153507"/>
            <a:chOff x="0" y="0"/>
            <a:chExt cx="1895094" cy="56718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895094" cy="567182"/>
            </a:xfrm>
            <a:custGeom>
              <a:avLst/>
              <a:gdLst/>
              <a:ahLst/>
              <a:cxnLst/>
              <a:rect r="r" b="b" t="t" l="l"/>
              <a:pathLst>
                <a:path h="567182" w="1895094">
                  <a:moveTo>
                    <a:pt x="1895094" y="19367"/>
                  </a:moveTo>
                  <a:lnTo>
                    <a:pt x="1895094" y="547815"/>
                  </a:lnTo>
                  <a:cubicBezTo>
                    <a:pt x="1895094" y="552951"/>
                    <a:pt x="1893054" y="557877"/>
                    <a:pt x="1889421" y="561509"/>
                  </a:cubicBezTo>
                  <a:cubicBezTo>
                    <a:pt x="1885789" y="565142"/>
                    <a:pt x="1880863" y="567182"/>
                    <a:pt x="1875727" y="567182"/>
                  </a:cubicBezTo>
                  <a:lnTo>
                    <a:pt x="19367" y="567182"/>
                  </a:lnTo>
                  <a:cubicBezTo>
                    <a:pt x="8671" y="567182"/>
                    <a:pt x="0" y="558511"/>
                    <a:pt x="0" y="547815"/>
                  </a:cubicBezTo>
                  <a:lnTo>
                    <a:pt x="0" y="19367"/>
                  </a:lnTo>
                  <a:cubicBezTo>
                    <a:pt x="0" y="8671"/>
                    <a:pt x="8671" y="0"/>
                    <a:pt x="19367" y="0"/>
                  </a:cubicBezTo>
                  <a:lnTo>
                    <a:pt x="1875727" y="0"/>
                  </a:lnTo>
                  <a:cubicBezTo>
                    <a:pt x="1886423" y="0"/>
                    <a:pt x="1895094" y="8671"/>
                    <a:pt x="1895094" y="19367"/>
                  </a:cubicBezTo>
                  <a:close/>
                </a:path>
              </a:pathLst>
            </a:custGeom>
            <a:solidFill>
              <a:srgbClr val="0174BE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1895094" cy="614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8309531" y="3697270"/>
            <a:ext cx="4822658" cy="1754242"/>
          </a:xfrm>
          <a:custGeom>
            <a:avLst/>
            <a:gdLst/>
            <a:ahLst/>
            <a:cxnLst/>
            <a:rect r="r" b="b" t="t" l="l"/>
            <a:pathLst>
              <a:path h="1754242" w="4822658">
                <a:moveTo>
                  <a:pt x="0" y="0"/>
                </a:moveTo>
                <a:lnTo>
                  <a:pt x="4822658" y="0"/>
                </a:lnTo>
                <a:lnTo>
                  <a:pt x="4822658" y="1754241"/>
                </a:lnTo>
                <a:lnTo>
                  <a:pt x="0" y="175424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694956" y="2930237"/>
            <a:ext cx="6366232" cy="273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95"/>
              </a:lnSpc>
            </a:pPr>
            <a:r>
              <a:rPr lang="en-US" sz="21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DISRUPTIVE, SCALABLE HEALTHCARE FOR BHARAT.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30710" y="1909417"/>
            <a:ext cx="6760215" cy="1022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71"/>
              </a:lnSpc>
            </a:pPr>
            <a:r>
              <a:rPr lang="en-US" sz="7832" b="true">
                <a:solidFill>
                  <a:srgbClr val="FEFEFE"/>
                </a:solidFill>
                <a:latin typeface="Poppins Heavy"/>
                <a:ea typeface="Poppins Heavy"/>
                <a:cs typeface="Poppins Heavy"/>
                <a:sym typeface="Poppins Heavy"/>
              </a:rPr>
              <a:t>MEDI</a:t>
            </a:r>
            <a:r>
              <a:rPr lang="en-US" sz="7832" b="true">
                <a:solidFill>
                  <a:srgbClr val="FFC436"/>
                </a:solidFill>
                <a:latin typeface="Poppins Heavy"/>
                <a:ea typeface="Poppins Heavy"/>
                <a:cs typeface="Poppins Heavy"/>
                <a:sym typeface="Poppins Heavy"/>
              </a:rPr>
              <a:t>CHAIN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565474" y="178284"/>
            <a:ext cx="13905412" cy="52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b="true">
                <a:solidFill>
                  <a:srgbClr val="FFC436"/>
                </a:solidFill>
                <a:latin typeface="Segoe Script Bold"/>
                <a:ea typeface="Segoe Script Bold"/>
                <a:cs typeface="Segoe Script Bold"/>
                <a:sym typeface="Segoe Script Bold"/>
              </a:rPr>
              <a:t>Why Tier-2 &amp; Tier-3 India are Ripe for Disruption ? 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18533" y="870624"/>
            <a:ext cx="14338379" cy="538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5"/>
              </a:lnSpc>
            </a:pPr>
            <a:r>
              <a:rPr lang="en-US" b="true" sz="1804" i="true">
                <a:solidFill>
                  <a:srgbClr val="FFFFFF"/>
                </a:solidFill>
                <a:latin typeface="Nunito Sans Condensed Bold Italics"/>
                <a:ea typeface="Nunito Sans Condensed Bold Italics"/>
                <a:cs typeface="Nunito Sans Condensed Bold Italics"/>
                <a:sym typeface="Nunito Sans Condensed Bold Italics"/>
              </a:rPr>
              <a:t>India's Tier-2 and Tier-3 cities are no longer peripheral — they are fast becoming the engines of economic growth. With rising digital penetration and UPI-led inclusion, these markets are digitally ready yet structurally underserved, creating fertile ground for technology-led disruption.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694956" y="3784757"/>
            <a:ext cx="364780" cy="513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1"/>
              </a:lnSpc>
            </a:pPr>
            <a:r>
              <a:rPr lang="en-US" sz="239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🏥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43957" y="3896313"/>
            <a:ext cx="5295924" cy="222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4"/>
              </a:lnSpc>
            </a:pPr>
            <a:r>
              <a:rPr lang="en-US" sz="1495" b="true">
                <a:solidFill>
                  <a:srgbClr val="121212"/>
                </a:solidFill>
                <a:latin typeface="Segoe Script Bold"/>
                <a:ea typeface="Segoe Script Bold"/>
                <a:cs typeface="Segoe Script Bold"/>
                <a:sym typeface="Segoe Script Bold"/>
              </a:rPr>
              <a:t>Healthcare</a:t>
            </a:r>
            <a:r>
              <a:rPr lang="en-US" sz="1495" b="true">
                <a:solidFill>
                  <a:srgbClr val="FEFEFE"/>
                </a:solidFill>
                <a:latin typeface="Segoe Script Bold"/>
                <a:ea typeface="Segoe Script Bold"/>
                <a:cs typeface="Segoe Script Bold"/>
                <a:sym typeface="Segoe Script Bold"/>
              </a:rPr>
              <a:t>: </a:t>
            </a:r>
            <a:r>
              <a:rPr lang="en-US" sz="1495">
                <a:solidFill>
                  <a:srgbClr val="FEFEFE"/>
                </a:solidFill>
                <a:latin typeface="Segoe Script"/>
                <a:ea typeface="Segoe Script"/>
                <a:cs typeface="Segoe Script"/>
                <a:sym typeface="Segoe Script"/>
              </a:rPr>
              <a:t>600M underserved; 50+ km avg travel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27276" y="4203836"/>
            <a:ext cx="364780" cy="513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1"/>
              </a:lnSpc>
            </a:pPr>
            <a:r>
              <a:rPr lang="en-US" sz="239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📚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243957" y="4352181"/>
            <a:ext cx="5475395" cy="222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4"/>
              </a:lnSpc>
            </a:pPr>
            <a:r>
              <a:rPr lang="en-US" b="true" sz="1495">
                <a:solidFill>
                  <a:srgbClr val="000000"/>
                </a:solidFill>
                <a:latin typeface="Segoe Script Bold"/>
                <a:ea typeface="Segoe Script Bold"/>
                <a:cs typeface="Segoe Script Bold"/>
                <a:sym typeface="Segoe Script Bold"/>
              </a:rPr>
              <a:t>Education: </a:t>
            </a:r>
            <a:r>
              <a:rPr lang="en-US" sz="1495">
                <a:solidFill>
                  <a:srgbClr val="FFFFFF"/>
                </a:solidFill>
                <a:latin typeface="Segoe Script"/>
                <a:ea typeface="Segoe Script"/>
                <a:cs typeface="Segoe Script"/>
                <a:sym typeface="Segoe Script"/>
              </a:rPr>
              <a:t>Teacher-student ratio 1:60 vs 1:30 norm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27276" y="4617904"/>
            <a:ext cx="364780" cy="513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1"/>
              </a:lnSpc>
            </a:pPr>
            <a:r>
              <a:rPr lang="en-US" sz="239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🏦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243957" y="4722226"/>
            <a:ext cx="4184917" cy="222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4"/>
              </a:lnSpc>
            </a:pPr>
            <a:r>
              <a:rPr lang="en-US" b="true" sz="1495">
                <a:solidFill>
                  <a:srgbClr val="000000"/>
                </a:solidFill>
                <a:latin typeface="Segoe Script Bold"/>
                <a:ea typeface="Segoe Script Bold"/>
                <a:cs typeface="Segoe Script Bold"/>
                <a:sym typeface="Segoe Script Bold"/>
              </a:rPr>
              <a:t>Finance: </a:t>
            </a:r>
            <a:r>
              <a:rPr lang="en-US" sz="1495">
                <a:solidFill>
                  <a:srgbClr val="FFFFFF"/>
                </a:solidFill>
                <a:latin typeface="Segoe Script"/>
                <a:ea typeface="Segoe Script"/>
                <a:cs typeface="Segoe Script"/>
                <a:sym typeface="Segoe Script"/>
              </a:rPr>
              <a:t>190M unbanked; &lt;5% insured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727276" y="5115465"/>
            <a:ext cx="364780" cy="513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1"/>
              </a:lnSpc>
            </a:pPr>
            <a:r>
              <a:rPr lang="en-US" sz="239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🌾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43957" y="5195333"/>
            <a:ext cx="5671957" cy="222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4"/>
              </a:lnSpc>
            </a:pPr>
            <a:r>
              <a:rPr lang="en-US" b="true" sz="1495">
                <a:solidFill>
                  <a:srgbClr val="000000"/>
                </a:solidFill>
                <a:latin typeface="Segoe Script Bold"/>
                <a:ea typeface="Segoe Script Bold"/>
                <a:cs typeface="Segoe Script Bold"/>
                <a:sym typeface="Segoe Script Bold"/>
              </a:rPr>
              <a:t>Agriculture: </a:t>
            </a:r>
            <a:r>
              <a:rPr lang="en-US" sz="1495">
                <a:solidFill>
                  <a:srgbClr val="FFFFFF"/>
                </a:solidFill>
                <a:latin typeface="Segoe Script"/>
                <a:ea typeface="Segoe Script"/>
                <a:cs typeface="Segoe Script"/>
                <a:sym typeface="Segoe Script"/>
              </a:rPr>
              <a:t>Post-harvest losses ~₹90,000 Cr annually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959360" y="5885190"/>
            <a:ext cx="3279860" cy="256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1"/>
              </a:lnSpc>
            </a:pPr>
            <a:r>
              <a:rPr lang="en-US" sz="1725" b="true">
                <a:solidFill>
                  <a:srgbClr val="FFC436"/>
                </a:solidFill>
                <a:latin typeface="Segoe Script Bold"/>
                <a:ea typeface="Segoe Script Bold"/>
                <a:cs typeface="Segoe Script Bold"/>
                <a:sym typeface="Segoe Script Bold"/>
              </a:rPr>
              <a:t>UNDERSERVED</a:t>
            </a:r>
            <a:r>
              <a:rPr lang="en-US" sz="1725" b="true">
                <a:solidFill>
                  <a:srgbClr val="FFC436"/>
                </a:solidFill>
                <a:latin typeface="Segoe Script Bold"/>
                <a:ea typeface="Segoe Script Bold"/>
                <a:cs typeface="Segoe Script Bold"/>
                <a:sym typeface="Segoe Script Bold"/>
              </a:rPr>
              <a:t> SECTORS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7609031" y="4181475"/>
            <a:ext cx="6223658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8"/>
              </a:lnSpc>
            </a:pPr>
            <a:r>
              <a:rPr lang="en-US" b="true" sz="2757">
                <a:solidFill>
                  <a:srgbClr val="FEFEFE"/>
                </a:solidFill>
                <a:latin typeface="Nunito Sans Condensed Bold"/>
                <a:ea typeface="Nunito Sans Condensed Bold"/>
                <a:cs typeface="Nunito Sans Condensed Bold"/>
                <a:sym typeface="Nunito Sans Condensed Bold"/>
              </a:rPr>
              <a:t>Digital Readiness + Structural gaps </a:t>
            </a:r>
            <a:r>
              <a:rPr lang="en-US" sz="2757" b="true">
                <a:solidFill>
                  <a:srgbClr val="7ED957"/>
                </a:solidFill>
                <a:latin typeface="Nunito Sans Condensed Bold"/>
                <a:ea typeface="Nunito Sans Condensed Bold"/>
                <a:cs typeface="Nunito Sans Condensed Bold"/>
                <a:sym typeface="Nunito Sans Condensed Bold"/>
              </a:rPr>
              <a:t>=</a:t>
            </a:r>
            <a:r>
              <a:rPr lang="en-US" b="true" sz="2757">
                <a:solidFill>
                  <a:srgbClr val="FEFEFE"/>
                </a:solidFill>
                <a:latin typeface="Nunito Sans Condensed Bold"/>
                <a:ea typeface="Nunito Sans Condensed Bold"/>
                <a:cs typeface="Nunito Sans Condensed Bold"/>
                <a:sym typeface="Nunito Sans Condensed Bold"/>
              </a:rPr>
              <a:t> </a:t>
            </a:r>
            <a:r>
              <a:rPr lang="en-US" sz="2757" b="true">
                <a:solidFill>
                  <a:srgbClr val="FFC436"/>
                </a:solidFill>
                <a:latin typeface="Nunito Sans Condensed Bold"/>
                <a:ea typeface="Nunito Sans Condensed Bold"/>
                <a:cs typeface="Nunito Sans Condensed Bold"/>
                <a:sym typeface="Nunito Sans Condensed Bold"/>
              </a:rPr>
              <a:t>Fertile ground for Disruption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959360" y="9183100"/>
            <a:ext cx="4621362" cy="171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6"/>
              </a:lnSpc>
            </a:pPr>
            <a:r>
              <a:rPr lang="en-US" sz="1213" i="true" b="true">
                <a:solidFill>
                  <a:srgbClr val="FFC436"/>
                </a:solidFill>
                <a:latin typeface="Nunito Sans Condensed Bold Italics"/>
                <a:ea typeface="Nunito Sans Condensed Bold Italics"/>
                <a:cs typeface="Nunito Sans Condensed Bold Italics"/>
                <a:sym typeface="Nunito Sans Condensed Bold Italics"/>
              </a:rPr>
              <a:t>Urban vs Tier -2/3 Cities Infrastructure Gap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9375512" y="9177394"/>
            <a:ext cx="4621362" cy="171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6"/>
              </a:lnSpc>
            </a:pPr>
            <a:r>
              <a:rPr lang="en-US" sz="1213" i="true" b="true">
                <a:solidFill>
                  <a:srgbClr val="FFC436"/>
                </a:solidFill>
                <a:latin typeface="Nunito Sans Condensed Bold Italics"/>
                <a:ea typeface="Nunito Sans Condensed Bold Italics"/>
                <a:cs typeface="Nunito Sans Condensed Bold Italics"/>
                <a:sym typeface="Nunito Sans Condensed Bold Italics"/>
              </a:rPr>
              <a:t>India : Tier 2/3 Market Distribution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99542" y="1356698"/>
            <a:ext cx="5439075" cy="1706733"/>
            <a:chOff x="0" y="0"/>
            <a:chExt cx="1383670" cy="4341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3670" cy="434183"/>
            </a:xfrm>
            <a:custGeom>
              <a:avLst/>
              <a:gdLst/>
              <a:ahLst/>
              <a:cxnLst/>
              <a:rect r="r" b="b" t="t" l="l"/>
              <a:pathLst>
                <a:path h="434183" w="1383670">
                  <a:moveTo>
                    <a:pt x="15657" y="0"/>
                  </a:moveTo>
                  <a:lnTo>
                    <a:pt x="1368013" y="0"/>
                  </a:lnTo>
                  <a:cubicBezTo>
                    <a:pt x="1372166" y="0"/>
                    <a:pt x="1376148" y="1650"/>
                    <a:pt x="1379085" y="4586"/>
                  </a:cubicBezTo>
                  <a:cubicBezTo>
                    <a:pt x="1382021" y="7522"/>
                    <a:pt x="1383670" y="11505"/>
                    <a:pt x="1383670" y="15657"/>
                  </a:cubicBezTo>
                  <a:lnTo>
                    <a:pt x="1383670" y="418526"/>
                  </a:lnTo>
                  <a:cubicBezTo>
                    <a:pt x="1383670" y="422679"/>
                    <a:pt x="1382021" y="426661"/>
                    <a:pt x="1379085" y="429598"/>
                  </a:cubicBezTo>
                  <a:cubicBezTo>
                    <a:pt x="1376148" y="432534"/>
                    <a:pt x="1372166" y="434183"/>
                    <a:pt x="1368013" y="434183"/>
                  </a:cubicBezTo>
                  <a:lnTo>
                    <a:pt x="15657" y="434183"/>
                  </a:lnTo>
                  <a:cubicBezTo>
                    <a:pt x="11505" y="434183"/>
                    <a:pt x="7522" y="432534"/>
                    <a:pt x="4586" y="429598"/>
                  </a:cubicBezTo>
                  <a:cubicBezTo>
                    <a:pt x="1650" y="426661"/>
                    <a:pt x="0" y="422679"/>
                    <a:pt x="0" y="418526"/>
                  </a:cubicBezTo>
                  <a:lnTo>
                    <a:pt x="0" y="15657"/>
                  </a:lnTo>
                  <a:cubicBezTo>
                    <a:pt x="0" y="11505"/>
                    <a:pt x="1650" y="7522"/>
                    <a:pt x="4586" y="4586"/>
                  </a:cubicBezTo>
                  <a:cubicBezTo>
                    <a:pt x="7522" y="1650"/>
                    <a:pt x="11505" y="0"/>
                    <a:pt x="15657" y="0"/>
                  </a:cubicBezTo>
                  <a:close/>
                </a:path>
              </a:pathLst>
            </a:custGeom>
            <a:solidFill>
              <a:srgbClr val="FFD93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1383670" cy="434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465749" y="1356698"/>
            <a:ext cx="5439075" cy="1706733"/>
            <a:chOff x="0" y="0"/>
            <a:chExt cx="1383670" cy="4341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83670" cy="434183"/>
            </a:xfrm>
            <a:custGeom>
              <a:avLst/>
              <a:gdLst/>
              <a:ahLst/>
              <a:cxnLst/>
              <a:rect r="r" b="b" t="t" l="l"/>
              <a:pathLst>
                <a:path h="434183" w="1383670">
                  <a:moveTo>
                    <a:pt x="19927" y="0"/>
                  </a:moveTo>
                  <a:lnTo>
                    <a:pt x="1363743" y="0"/>
                  </a:lnTo>
                  <a:cubicBezTo>
                    <a:pt x="1374749" y="0"/>
                    <a:pt x="1383670" y="8922"/>
                    <a:pt x="1383670" y="19927"/>
                  </a:cubicBezTo>
                  <a:lnTo>
                    <a:pt x="1383670" y="414256"/>
                  </a:lnTo>
                  <a:cubicBezTo>
                    <a:pt x="1383670" y="419541"/>
                    <a:pt x="1381571" y="424610"/>
                    <a:pt x="1377834" y="428347"/>
                  </a:cubicBezTo>
                  <a:cubicBezTo>
                    <a:pt x="1374097" y="432084"/>
                    <a:pt x="1369028" y="434183"/>
                    <a:pt x="1363743" y="434183"/>
                  </a:cubicBezTo>
                  <a:lnTo>
                    <a:pt x="19927" y="434183"/>
                  </a:lnTo>
                  <a:cubicBezTo>
                    <a:pt x="8922" y="434183"/>
                    <a:pt x="0" y="425262"/>
                    <a:pt x="0" y="414256"/>
                  </a:cubicBezTo>
                  <a:lnTo>
                    <a:pt x="0" y="19927"/>
                  </a:lnTo>
                  <a:cubicBezTo>
                    <a:pt x="0" y="8922"/>
                    <a:pt x="8922" y="0"/>
                    <a:pt x="19927" y="0"/>
                  </a:cubicBezTo>
                  <a:close/>
                </a:path>
              </a:pathLst>
            </a:custGeom>
            <a:solidFill>
              <a:srgbClr val="FFD93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1383670" cy="434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349383" y="1356698"/>
            <a:ext cx="5439075" cy="1706733"/>
            <a:chOff x="0" y="0"/>
            <a:chExt cx="1383670" cy="43418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83670" cy="434183"/>
            </a:xfrm>
            <a:custGeom>
              <a:avLst/>
              <a:gdLst/>
              <a:ahLst/>
              <a:cxnLst/>
              <a:rect r="r" b="b" t="t" l="l"/>
              <a:pathLst>
                <a:path h="434183" w="1383670">
                  <a:moveTo>
                    <a:pt x="14234" y="0"/>
                  </a:moveTo>
                  <a:lnTo>
                    <a:pt x="1369437" y="0"/>
                  </a:lnTo>
                  <a:cubicBezTo>
                    <a:pt x="1377298" y="0"/>
                    <a:pt x="1383670" y="6373"/>
                    <a:pt x="1383670" y="14234"/>
                  </a:cubicBezTo>
                  <a:lnTo>
                    <a:pt x="1383670" y="419950"/>
                  </a:lnTo>
                  <a:cubicBezTo>
                    <a:pt x="1383670" y="423725"/>
                    <a:pt x="1382171" y="427345"/>
                    <a:pt x="1379501" y="430014"/>
                  </a:cubicBezTo>
                  <a:cubicBezTo>
                    <a:pt x="1376832" y="432684"/>
                    <a:pt x="1373212" y="434183"/>
                    <a:pt x="1369437" y="434183"/>
                  </a:cubicBezTo>
                  <a:lnTo>
                    <a:pt x="14234" y="434183"/>
                  </a:lnTo>
                  <a:cubicBezTo>
                    <a:pt x="6373" y="434183"/>
                    <a:pt x="0" y="427811"/>
                    <a:pt x="0" y="419950"/>
                  </a:cubicBezTo>
                  <a:lnTo>
                    <a:pt x="0" y="14234"/>
                  </a:lnTo>
                  <a:cubicBezTo>
                    <a:pt x="0" y="6373"/>
                    <a:pt x="6373" y="0"/>
                    <a:pt x="14234" y="0"/>
                  </a:cubicBezTo>
                  <a:close/>
                </a:path>
              </a:pathLst>
            </a:custGeom>
            <a:solidFill>
              <a:srgbClr val="FFD93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1383670" cy="434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8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267130" y="6380297"/>
            <a:ext cx="5082254" cy="3519889"/>
            <a:chOff x="0" y="0"/>
            <a:chExt cx="6776338" cy="469318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776338" cy="4599893"/>
              <a:chOff x="0" y="0"/>
              <a:chExt cx="1996776" cy="135544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996776" cy="1355445"/>
              </a:xfrm>
              <a:custGeom>
                <a:avLst/>
                <a:gdLst/>
                <a:ahLst/>
                <a:cxnLst/>
                <a:rect r="r" b="b" t="t" l="l"/>
                <a:pathLst>
                  <a:path h="1355445" w="1996776">
                    <a:moveTo>
                      <a:pt x="0" y="0"/>
                    </a:moveTo>
                    <a:lnTo>
                      <a:pt x="1996776" y="0"/>
                    </a:lnTo>
                    <a:lnTo>
                      <a:pt x="1996776" y="1355445"/>
                    </a:lnTo>
                    <a:lnTo>
                      <a:pt x="0" y="135544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1996776" cy="140307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115295" y="0"/>
              <a:ext cx="6545749" cy="4693186"/>
            </a:xfrm>
            <a:custGeom>
              <a:avLst/>
              <a:gdLst/>
              <a:ahLst/>
              <a:cxnLst/>
              <a:rect r="r" b="b" t="t" l="l"/>
              <a:pathLst>
                <a:path h="4693186" w="6545749">
                  <a:moveTo>
                    <a:pt x="0" y="0"/>
                  </a:moveTo>
                  <a:lnTo>
                    <a:pt x="6545748" y="0"/>
                  </a:lnTo>
                  <a:lnTo>
                    <a:pt x="6545748" y="4693186"/>
                  </a:lnTo>
                  <a:lnTo>
                    <a:pt x="0" y="46931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737" r="-1666" b="-1737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2665893" y="6380297"/>
            <a:ext cx="5441931" cy="3519912"/>
          </a:xfrm>
          <a:custGeom>
            <a:avLst/>
            <a:gdLst/>
            <a:ahLst/>
            <a:cxnLst/>
            <a:rect r="r" b="b" t="t" l="l"/>
            <a:pathLst>
              <a:path h="3519912" w="5441931">
                <a:moveTo>
                  <a:pt x="0" y="0"/>
                </a:moveTo>
                <a:lnTo>
                  <a:pt x="5441931" y="0"/>
                </a:lnTo>
                <a:lnTo>
                  <a:pt x="5441931" y="3519912"/>
                </a:lnTo>
                <a:lnTo>
                  <a:pt x="0" y="3519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0" t="0" r="-103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665893" y="6380297"/>
            <a:ext cx="5441931" cy="3519912"/>
            <a:chOff x="0" y="0"/>
            <a:chExt cx="2336875" cy="151152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336875" cy="1511521"/>
            </a:xfrm>
            <a:custGeom>
              <a:avLst/>
              <a:gdLst/>
              <a:ahLst/>
              <a:cxnLst/>
              <a:rect r="r" b="b" t="t" l="l"/>
              <a:pathLst>
                <a:path h="1511521" w="2336875">
                  <a:moveTo>
                    <a:pt x="0" y="0"/>
                  </a:moveTo>
                  <a:lnTo>
                    <a:pt x="2336875" y="0"/>
                  </a:lnTo>
                  <a:lnTo>
                    <a:pt x="2336875" y="1511521"/>
                  </a:lnTo>
                  <a:lnTo>
                    <a:pt x="0" y="15115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21212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336875" cy="1559146"/>
            </a:xfrm>
            <a:prstGeom prst="rect">
              <a:avLst/>
            </a:prstGeom>
          </p:spPr>
          <p:txBody>
            <a:bodyPr anchor="ctr" rtlCol="false" tIns="31157" lIns="31157" bIns="31157" rIns="31157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99542" y="6649215"/>
            <a:ext cx="8046454" cy="3114143"/>
            <a:chOff x="0" y="0"/>
            <a:chExt cx="10728606" cy="415219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36162"/>
              <a:ext cx="8598399" cy="3644538"/>
            </a:xfrm>
            <a:custGeom>
              <a:avLst/>
              <a:gdLst/>
              <a:ahLst/>
              <a:cxnLst/>
              <a:rect r="r" b="b" t="t" l="l"/>
              <a:pathLst>
                <a:path h="3644538" w="8598399">
                  <a:moveTo>
                    <a:pt x="0" y="0"/>
                  </a:moveTo>
                  <a:lnTo>
                    <a:pt x="8598399" y="0"/>
                  </a:lnTo>
                  <a:lnTo>
                    <a:pt x="8598399" y="3644538"/>
                  </a:lnTo>
                  <a:lnTo>
                    <a:pt x="0" y="3644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2773" r="0" b="-1818"/>
              </a:stretch>
            </a:blipFill>
          </p:spPr>
        </p:sp>
        <p:grpSp>
          <p:nvGrpSpPr>
            <p:cNvPr name="Group 23" id="23"/>
            <p:cNvGrpSpPr/>
            <p:nvPr/>
          </p:nvGrpSpPr>
          <p:grpSpPr>
            <a:xfrm rot="0">
              <a:off x="0" y="0"/>
              <a:ext cx="8598399" cy="3680700"/>
              <a:chOff x="0" y="0"/>
              <a:chExt cx="2769244" cy="1185425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769244" cy="1185425"/>
              </a:xfrm>
              <a:custGeom>
                <a:avLst/>
                <a:gdLst/>
                <a:ahLst/>
                <a:cxnLst/>
                <a:rect r="r" b="b" t="t" l="l"/>
                <a:pathLst>
                  <a:path h="1185425" w="2769244">
                    <a:moveTo>
                      <a:pt x="0" y="0"/>
                    </a:moveTo>
                    <a:lnTo>
                      <a:pt x="2769244" y="0"/>
                    </a:lnTo>
                    <a:lnTo>
                      <a:pt x="2769244" y="1185425"/>
                    </a:lnTo>
                    <a:lnTo>
                      <a:pt x="0" y="1185425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121212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47625"/>
                <a:ext cx="2769244" cy="1233050"/>
              </a:xfrm>
              <a:prstGeom prst="rect">
                <a:avLst/>
              </a:prstGeom>
            </p:spPr>
            <p:txBody>
              <a:bodyPr anchor="ctr" rtlCol="false" tIns="31157" lIns="31157" bIns="31157" rIns="31157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1730545" y="3800041"/>
              <a:ext cx="8998060" cy="352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26"/>
                </a:lnSpc>
              </a:pPr>
              <a:r>
                <a:rPr lang="en-US" sz="1772" i="true" b="true">
                  <a:solidFill>
                    <a:srgbClr val="FFC436"/>
                  </a:solidFill>
                  <a:latin typeface="Nunito Sans Condensed Bold Italics"/>
                  <a:ea typeface="Nunito Sans Condensed Bold Italics"/>
                  <a:cs typeface="Nunito Sans Condensed Bold Italics"/>
                  <a:sym typeface="Nunito Sans Condensed Bold Italics"/>
                </a:rPr>
                <a:t>Healthcare Financing Split in India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223962" y="6380297"/>
            <a:ext cx="5125421" cy="3519889"/>
            <a:chOff x="0" y="0"/>
            <a:chExt cx="2200959" cy="151151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200959" cy="1511511"/>
            </a:xfrm>
            <a:custGeom>
              <a:avLst/>
              <a:gdLst/>
              <a:ahLst/>
              <a:cxnLst/>
              <a:rect r="r" b="b" t="t" l="l"/>
              <a:pathLst>
                <a:path h="1511511" w="2200959">
                  <a:moveTo>
                    <a:pt x="0" y="0"/>
                  </a:moveTo>
                  <a:lnTo>
                    <a:pt x="2200959" y="0"/>
                  </a:lnTo>
                  <a:lnTo>
                    <a:pt x="2200959" y="1511511"/>
                  </a:lnTo>
                  <a:lnTo>
                    <a:pt x="0" y="151151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21212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2200959" cy="1559136"/>
            </a:xfrm>
            <a:prstGeom prst="rect">
              <a:avLst/>
            </a:prstGeom>
          </p:spPr>
          <p:txBody>
            <a:bodyPr anchor="ctr" rtlCol="false" tIns="31157" lIns="31157" bIns="31157" rIns="31157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499542" y="3978352"/>
            <a:ext cx="4878910" cy="960871"/>
            <a:chOff x="0" y="0"/>
            <a:chExt cx="6505213" cy="128116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505096" cy="1281176"/>
            </a:xfrm>
            <a:custGeom>
              <a:avLst/>
              <a:gdLst/>
              <a:ahLst/>
              <a:cxnLst/>
              <a:rect r="r" b="b" t="t" l="l"/>
              <a:pathLst>
                <a:path h="1281176" w="6505096">
                  <a:moveTo>
                    <a:pt x="0" y="213487"/>
                  </a:moveTo>
                  <a:cubicBezTo>
                    <a:pt x="0" y="95631"/>
                    <a:pt x="113301" y="0"/>
                    <a:pt x="252933" y="0"/>
                  </a:cubicBezTo>
                  <a:lnTo>
                    <a:pt x="6252163" y="0"/>
                  </a:lnTo>
                  <a:cubicBezTo>
                    <a:pt x="6391946" y="0"/>
                    <a:pt x="6505096" y="95631"/>
                    <a:pt x="6505096" y="213487"/>
                  </a:cubicBezTo>
                  <a:lnTo>
                    <a:pt x="6505096" y="1067689"/>
                  </a:lnTo>
                  <a:cubicBezTo>
                    <a:pt x="6505096" y="1185672"/>
                    <a:pt x="6391795" y="1281176"/>
                    <a:pt x="6252163" y="1281176"/>
                  </a:cubicBezTo>
                  <a:lnTo>
                    <a:pt x="252933" y="1281176"/>
                  </a:lnTo>
                  <a:cubicBezTo>
                    <a:pt x="113301" y="1281176"/>
                    <a:pt x="0" y="1185545"/>
                    <a:pt x="0" y="1067689"/>
                  </a:cubicBezTo>
                  <a:close/>
                </a:path>
              </a:pathLst>
            </a:custGeom>
            <a:solidFill>
              <a:srgbClr val="F0FFF0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764148" y="4144945"/>
            <a:ext cx="5166570" cy="57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0"/>
              </a:lnSpc>
            </a:pPr>
            <a:r>
              <a:rPr lang="en-US" sz="1967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Healthcare market</a:t>
            </a:r>
          </a:p>
          <a:p>
            <a:pPr algn="l">
              <a:lnSpc>
                <a:spcPts val="2145"/>
              </a:lnSpc>
            </a:pPr>
            <a:r>
              <a:rPr lang="en-US" sz="1788">
                <a:solidFill>
                  <a:srgbClr val="121212"/>
                </a:solidFill>
                <a:latin typeface="Segoe Script"/>
                <a:ea typeface="Segoe Script"/>
                <a:cs typeface="Segoe Script"/>
                <a:sym typeface="Segoe Script"/>
              </a:rPr>
              <a:t>USD 372B by 2025 • CAGR ~22%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5703712" y="3978352"/>
            <a:ext cx="4878910" cy="960871"/>
            <a:chOff x="0" y="0"/>
            <a:chExt cx="6505213" cy="128116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505096" cy="1281176"/>
            </a:xfrm>
            <a:custGeom>
              <a:avLst/>
              <a:gdLst/>
              <a:ahLst/>
              <a:cxnLst/>
              <a:rect r="r" b="b" t="t" l="l"/>
              <a:pathLst>
                <a:path h="1281176" w="6505096">
                  <a:moveTo>
                    <a:pt x="0" y="213487"/>
                  </a:moveTo>
                  <a:cubicBezTo>
                    <a:pt x="0" y="95631"/>
                    <a:pt x="113301" y="0"/>
                    <a:pt x="252933" y="0"/>
                  </a:cubicBezTo>
                  <a:lnTo>
                    <a:pt x="6252163" y="0"/>
                  </a:lnTo>
                  <a:cubicBezTo>
                    <a:pt x="6391946" y="0"/>
                    <a:pt x="6505096" y="95631"/>
                    <a:pt x="6505096" y="213487"/>
                  </a:cubicBezTo>
                  <a:lnTo>
                    <a:pt x="6505096" y="1067689"/>
                  </a:lnTo>
                  <a:cubicBezTo>
                    <a:pt x="6505096" y="1185672"/>
                    <a:pt x="6391795" y="1281176"/>
                    <a:pt x="6252163" y="1281176"/>
                  </a:cubicBezTo>
                  <a:lnTo>
                    <a:pt x="252933" y="1281176"/>
                  </a:lnTo>
                  <a:cubicBezTo>
                    <a:pt x="113301" y="1281176"/>
                    <a:pt x="0" y="1185545"/>
                    <a:pt x="0" y="1067689"/>
                  </a:cubicBezTo>
                  <a:close/>
                </a:path>
              </a:pathLst>
            </a:custGeom>
            <a:solidFill>
              <a:srgbClr val="F0FFF0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499542" y="5145122"/>
            <a:ext cx="4878910" cy="960871"/>
            <a:chOff x="0" y="0"/>
            <a:chExt cx="6505213" cy="128116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505096" cy="1281176"/>
            </a:xfrm>
            <a:custGeom>
              <a:avLst/>
              <a:gdLst/>
              <a:ahLst/>
              <a:cxnLst/>
              <a:rect r="r" b="b" t="t" l="l"/>
              <a:pathLst>
                <a:path h="1281176" w="6505096">
                  <a:moveTo>
                    <a:pt x="0" y="213487"/>
                  </a:moveTo>
                  <a:cubicBezTo>
                    <a:pt x="0" y="95631"/>
                    <a:pt x="113301" y="0"/>
                    <a:pt x="252933" y="0"/>
                  </a:cubicBezTo>
                  <a:lnTo>
                    <a:pt x="6252163" y="0"/>
                  </a:lnTo>
                  <a:cubicBezTo>
                    <a:pt x="6391946" y="0"/>
                    <a:pt x="6505096" y="95631"/>
                    <a:pt x="6505096" y="213487"/>
                  </a:cubicBezTo>
                  <a:lnTo>
                    <a:pt x="6505096" y="1067689"/>
                  </a:lnTo>
                  <a:cubicBezTo>
                    <a:pt x="6505096" y="1185672"/>
                    <a:pt x="6391795" y="1281176"/>
                    <a:pt x="6252163" y="1281176"/>
                  </a:cubicBezTo>
                  <a:lnTo>
                    <a:pt x="252933" y="1281176"/>
                  </a:lnTo>
                  <a:cubicBezTo>
                    <a:pt x="113301" y="1281176"/>
                    <a:pt x="0" y="1185545"/>
                    <a:pt x="0" y="1067689"/>
                  </a:cubicBezTo>
                  <a:close/>
                </a:path>
              </a:pathLst>
            </a:custGeom>
            <a:solidFill>
              <a:srgbClr val="F0FFF0"/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770507" y="5312349"/>
            <a:ext cx="5251486" cy="576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99"/>
              </a:lnSpc>
            </a:pPr>
            <a:r>
              <a:rPr lang="en-US" b="true" sz="1999">
                <a:solidFill>
                  <a:srgbClr val="121212"/>
                </a:solidFill>
                <a:latin typeface="Arimo Bold"/>
                <a:ea typeface="Arimo Bold"/>
                <a:cs typeface="Arimo Bold"/>
                <a:sym typeface="Arimo Bold"/>
              </a:rPr>
              <a:t>Diagnostics</a:t>
            </a:r>
          </a:p>
          <a:p>
            <a:pPr algn="l">
              <a:lnSpc>
                <a:spcPts val="2181"/>
              </a:lnSpc>
            </a:pPr>
            <a:r>
              <a:rPr lang="en-US" sz="1817">
                <a:solidFill>
                  <a:srgbClr val="121212"/>
                </a:solidFill>
                <a:latin typeface="Segoe Script"/>
                <a:ea typeface="Segoe Script"/>
                <a:cs typeface="Segoe Script"/>
                <a:sym typeface="Segoe Script"/>
              </a:rPr>
              <a:t>CAGR ~20% • High demand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5703712" y="5145122"/>
            <a:ext cx="4878910" cy="960871"/>
            <a:chOff x="0" y="0"/>
            <a:chExt cx="6505213" cy="1281161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505096" cy="1281176"/>
            </a:xfrm>
            <a:custGeom>
              <a:avLst/>
              <a:gdLst/>
              <a:ahLst/>
              <a:cxnLst/>
              <a:rect r="r" b="b" t="t" l="l"/>
              <a:pathLst>
                <a:path h="1281176" w="6505096">
                  <a:moveTo>
                    <a:pt x="0" y="213487"/>
                  </a:moveTo>
                  <a:cubicBezTo>
                    <a:pt x="0" y="95631"/>
                    <a:pt x="113301" y="0"/>
                    <a:pt x="252933" y="0"/>
                  </a:cubicBezTo>
                  <a:lnTo>
                    <a:pt x="6252163" y="0"/>
                  </a:lnTo>
                  <a:cubicBezTo>
                    <a:pt x="6391946" y="0"/>
                    <a:pt x="6505096" y="95631"/>
                    <a:pt x="6505096" y="213487"/>
                  </a:cubicBezTo>
                  <a:lnTo>
                    <a:pt x="6505096" y="1067689"/>
                  </a:lnTo>
                  <a:cubicBezTo>
                    <a:pt x="6505096" y="1185672"/>
                    <a:pt x="6391795" y="1281176"/>
                    <a:pt x="6252163" y="1281176"/>
                  </a:cubicBezTo>
                  <a:lnTo>
                    <a:pt x="252933" y="1281176"/>
                  </a:lnTo>
                  <a:cubicBezTo>
                    <a:pt x="113301" y="1281176"/>
                    <a:pt x="0" y="1185545"/>
                    <a:pt x="0" y="1067689"/>
                  </a:cubicBezTo>
                  <a:close/>
                </a:path>
              </a:pathLst>
            </a:custGeom>
            <a:solidFill>
              <a:srgbClr val="F0FFF0"/>
            </a:solidFill>
          </p:spPr>
        </p:sp>
      </p:grpSp>
      <p:sp>
        <p:nvSpPr>
          <p:cNvPr name="Freeform 40" id="40"/>
          <p:cNvSpPr/>
          <p:nvPr/>
        </p:nvSpPr>
        <p:spPr>
          <a:xfrm flipH="false" flipV="false" rot="0">
            <a:off x="11053076" y="3606356"/>
            <a:ext cx="9359035" cy="2503542"/>
          </a:xfrm>
          <a:custGeom>
            <a:avLst/>
            <a:gdLst/>
            <a:ahLst/>
            <a:cxnLst/>
            <a:rect r="r" b="b" t="t" l="l"/>
            <a:pathLst>
              <a:path h="2503542" w="9359035">
                <a:moveTo>
                  <a:pt x="0" y="0"/>
                </a:moveTo>
                <a:lnTo>
                  <a:pt x="9359035" y="0"/>
                </a:lnTo>
                <a:lnTo>
                  <a:pt x="9359035" y="2503542"/>
                </a:lnTo>
                <a:lnTo>
                  <a:pt x="0" y="25035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664097" y="507810"/>
            <a:ext cx="15331589" cy="52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b="true">
                <a:solidFill>
                  <a:srgbClr val="FFC436"/>
                </a:solidFill>
                <a:latin typeface="Segoe Script Bold"/>
                <a:ea typeface="Segoe Script Bold"/>
                <a:cs typeface="Segoe Script Bold"/>
                <a:sym typeface="Segoe Script Bold"/>
              </a:rPr>
              <a:t>Healt</a:t>
            </a:r>
            <a:r>
              <a:rPr lang="en-US" sz="3499" b="true">
                <a:solidFill>
                  <a:srgbClr val="FFC436"/>
                </a:solidFill>
                <a:latin typeface="Segoe Script Bold"/>
                <a:ea typeface="Segoe Script Bold"/>
                <a:cs typeface="Segoe Script Bold"/>
                <a:sym typeface="Segoe Script Bold"/>
              </a:rPr>
              <a:t>hcare in Tier-2/3 India: Urgent Problem, Large Market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63895" y="1572938"/>
            <a:ext cx="3658694" cy="474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8"/>
              </a:lnSpc>
            </a:pPr>
            <a:r>
              <a:rPr lang="en-US" sz="3106" b="true">
                <a:solidFill>
                  <a:srgbClr val="192A56"/>
                </a:solidFill>
                <a:latin typeface="Nunito Sans Condensed Bold"/>
                <a:ea typeface="Nunito Sans Condensed Bold"/>
                <a:cs typeface="Nunito Sans Condensed Bold"/>
                <a:sym typeface="Nunito Sans Condensed Bold"/>
              </a:rPr>
              <a:t>🏥 Accessibility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55424" y="2240518"/>
            <a:ext cx="5166570" cy="61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5"/>
              </a:lnSpc>
            </a:pPr>
            <a:r>
              <a:rPr lang="en-US" sz="2054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• 75% doctors urban → 600M underserved</a:t>
            </a:r>
          </a:p>
          <a:p>
            <a:pPr algn="l">
              <a:lnSpc>
                <a:spcPts val="2465"/>
              </a:lnSpc>
            </a:pPr>
            <a:r>
              <a:rPr lang="en-US" sz="2054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• 50+ km avg travel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948341" y="2251722"/>
            <a:ext cx="3232575" cy="60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20"/>
              </a:lnSpc>
            </a:pPr>
            <a:r>
              <a:rPr lang="en-US" sz="2017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• OOP = 62% of spend</a:t>
            </a:r>
          </a:p>
          <a:p>
            <a:pPr algn="l">
              <a:lnSpc>
                <a:spcPts val="2420"/>
              </a:lnSpc>
            </a:pPr>
            <a:r>
              <a:rPr lang="en-US" sz="2017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• 60M fall into poverty yearly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457754" y="1572938"/>
            <a:ext cx="3455065" cy="482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7"/>
              </a:lnSpc>
            </a:pPr>
            <a:r>
              <a:rPr lang="en-US" sz="3105" b="true">
                <a:solidFill>
                  <a:srgbClr val="192A56"/>
                </a:solidFill>
                <a:latin typeface="Nunito Sans Condensed Bold"/>
                <a:ea typeface="Nunito Sans Condensed Bold"/>
                <a:cs typeface="Nunito Sans Condensed Bold"/>
                <a:sym typeface="Nunito Sans Condensed Bold"/>
              </a:rPr>
              <a:t>💰 Affordability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2910670" y="1564275"/>
            <a:ext cx="3975878" cy="482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7"/>
              </a:lnSpc>
            </a:pPr>
            <a:r>
              <a:rPr lang="en-US" sz="3105" b="true">
                <a:solidFill>
                  <a:srgbClr val="192A56"/>
                </a:solidFill>
                <a:latin typeface="Nunito Sans Condensed Bold"/>
                <a:ea typeface="Nunito Sans Condensed Bold"/>
                <a:cs typeface="Nunito Sans Condensed Bold"/>
                <a:sym typeface="Nunito Sans Condensed Bold"/>
              </a:rPr>
              <a:t>🤝 Awareness &amp; Trust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2910670" y="2196996"/>
            <a:ext cx="4493103" cy="659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1"/>
              </a:lnSpc>
            </a:pPr>
            <a:r>
              <a:rPr lang="en-US" sz="2168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• Preventive stigma</a:t>
            </a:r>
          </a:p>
          <a:p>
            <a:pPr algn="l">
              <a:lnSpc>
                <a:spcPts val="2601"/>
              </a:lnSpc>
            </a:pPr>
            <a:r>
              <a:rPr lang="en-US" sz="2168">
                <a:solidFill>
                  <a:srgbClr val="000000"/>
                </a:solidFill>
                <a:latin typeface="Nunito Sans Condensed"/>
                <a:ea typeface="Nunito Sans Condensed"/>
                <a:cs typeface="Nunito Sans Condensed"/>
                <a:sym typeface="Nunito Sans Condensed"/>
              </a:rPr>
              <a:t>• Reliance on unqualified practitioners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378108" y="9900209"/>
            <a:ext cx="6748545" cy="264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6"/>
              </a:lnSpc>
            </a:pPr>
            <a:r>
              <a:rPr lang="en-US" sz="1772" i="true" b="true">
                <a:solidFill>
                  <a:srgbClr val="FFC436"/>
                </a:solidFill>
                <a:latin typeface="Nunito Sans Condensed Bold Italics"/>
                <a:ea typeface="Nunito Sans Condensed Bold Italics"/>
                <a:cs typeface="Nunito Sans Condensed Bold Italics"/>
                <a:sym typeface="Nunito Sans Condensed Bold Italics"/>
              </a:rPr>
              <a:t>Competitive Landscape : Healthcare Platforms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8638313" y="9900186"/>
            <a:ext cx="6748545" cy="26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6"/>
              </a:lnSpc>
            </a:pPr>
            <a:r>
              <a:rPr lang="en-US" sz="1772" i="true" b="true">
                <a:solidFill>
                  <a:srgbClr val="FFC436"/>
                </a:solidFill>
                <a:latin typeface="Nunito Sans Condensed Bold Italics"/>
                <a:ea typeface="Nunito Sans Condensed Bold Italics"/>
                <a:cs typeface="Nunito Sans Condensed Bold Italics"/>
                <a:sym typeface="Nunito Sans Condensed Bold Italics"/>
              </a:rPr>
              <a:t>Healthcare Infrastructure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607877" y="3368774"/>
            <a:ext cx="9541148" cy="400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2"/>
              </a:lnSpc>
            </a:pPr>
            <a:r>
              <a:rPr lang="en-US" b="true" sz="2401">
                <a:solidFill>
                  <a:srgbClr val="FFD93D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📈 MARKET POTENTIAL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938617" y="4176705"/>
            <a:ext cx="4790609" cy="545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88"/>
              </a:lnSpc>
            </a:pPr>
            <a:r>
              <a:rPr lang="en-US" sz="1824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Telemedicine</a:t>
            </a:r>
          </a:p>
          <a:p>
            <a:pPr algn="l">
              <a:lnSpc>
                <a:spcPts val="1989"/>
              </a:lnSpc>
            </a:pPr>
            <a:r>
              <a:rPr lang="en-US" sz="1658">
                <a:solidFill>
                  <a:srgbClr val="000000"/>
                </a:solidFill>
                <a:latin typeface="Segoe Script"/>
                <a:ea typeface="Segoe Script"/>
                <a:cs typeface="Segoe Script"/>
                <a:sym typeface="Segoe Script"/>
              </a:rPr>
              <a:t>USD 5.4B by 2025 • Growing rapidly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930717" y="5343041"/>
            <a:ext cx="4798508" cy="545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2"/>
              </a:lnSpc>
            </a:pPr>
            <a:r>
              <a:rPr lang="en-US" b="true" sz="1827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eSanjeevani</a:t>
            </a:r>
          </a:p>
          <a:p>
            <a:pPr algn="l">
              <a:lnSpc>
                <a:spcPts val="1993"/>
              </a:lnSpc>
            </a:pPr>
            <a:r>
              <a:rPr lang="en-US" sz="1660">
                <a:solidFill>
                  <a:srgbClr val="000000"/>
                </a:solidFill>
                <a:latin typeface="Segoe Script"/>
                <a:ea typeface="Segoe Script"/>
                <a:cs typeface="Segoe Script"/>
                <a:sym typeface="Segoe Script"/>
              </a:rPr>
              <a:t>160M+ teleconsults • Proof of adoption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1929301" y="4524357"/>
            <a:ext cx="5938617" cy="847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3"/>
              </a:lnSpc>
            </a:pPr>
            <a:r>
              <a:rPr lang="en-US" b="true" sz="2769" i="true">
                <a:solidFill>
                  <a:srgbClr val="0174BE"/>
                </a:solidFill>
                <a:latin typeface="Nunito Sans Condensed Bold Italics"/>
                <a:ea typeface="Nunito Sans Condensed Bold Italics"/>
                <a:cs typeface="Nunito Sans Condensed Bold Italics"/>
                <a:sym typeface="Nunito Sans Condensed Bold Italics"/>
              </a:rPr>
              <a:t>Healthcare = </a:t>
            </a:r>
            <a:r>
              <a:rPr lang="en-US" b="true" sz="2769" i="true">
                <a:solidFill>
                  <a:srgbClr val="000000"/>
                </a:solidFill>
                <a:latin typeface="Nunito Sans Condensed Bold Italics"/>
                <a:ea typeface="Nunito Sans Condensed Bold Italics"/>
                <a:cs typeface="Nunito Sans Condensed Bold Italics"/>
                <a:sym typeface="Nunito Sans Condensed Bold Italics"/>
              </a:rPr>
              <a:t>burning platform </a:t>
            </a:r>
            <a:r>
              <a:rPr lang="en-US" b="true" sz="2769" i="true">
                <a:solidFill>
                  <a:srgbClr val="0174BE"/>
                </a:solidFill>
                <a:latin typeface="Nunito Sans Condensed Bold Italics"/>
                <a:ea typeface="Nunito Sans Condensed Bold Italics"/>
                <a:cs typeface="Nunito Sans Condensed Bold Italics"/>
                <a:sym typeface="Nunito Sans Condensed Bold Italics"/>
              </a:rPr>
              <a:t>→</a:t>
            </a:r>
            <a:r>
              <a:rPr lang="en-US" b="true" sz="2769" i="true">
                <a:solidFill>
                  <a:srgbClr val="000000"/>
                </a:solidFill>
                <a:latin typeface="Nunito Sans Condensed Bold Italics"/>
                <a:ea typeface="Nunito Sans Condensed Bold Italics"/>
                <a:cs typeface="Nunito Sans Condensed Bold Italics"/>
                <a:sym typeface="Nunito Sans Condensed Bold Italics"/>
              </a:rPr>
              <a:t> unmet need </a:t>
            </a:r>
            <a:r>
              <a:rPr lang="en-US" b="true" sz="2769" i="true">
                <a:solidFill>
                  <a:srgbClr val="0174BE"/>
                </a:solidFill>
                <a:latin typeface="Nunito Sans Condensed Bold Italics"/>
                <a:ea typeface="Nunito Sans Condensed Bold Italics"/>
                <a:cs typeface="Nunito Sans Condensed Bold Italics"/>
                <a:sym typeface="Nunito Sans Condensed Bold Italics"/>
              </a:rPr>
              <a:t>+</a:t>
            </a:r>
            <a:r>
              <a:rPr lang="en-US" b="true" sz="2769" i="true">
                <a:solidFill>
                  <a:srgbClr val="000000"/>
                </a:solidFill>
                <a:latin typeface="Nunito Sans Condensed Bold Italics"/>
                <a:ea typeface="Nunito Sans Condensed Bold Italics"/>
                <a:cs typeface="Nunito Sans Condensed Bold Italics"/>
                <a:sym typeface="Nunito Sans Condensed Bold Italics"/>
              </a:rPr>
              <a:t> adoption proof </a:t>
            </a:r>
            <a:r>
              <a:rPr lang="en-US" b="true" sz="2769" i="true">
                <a:solidFill>
                  <a:srgbClr val="0174BE"/>
                </a:solidFill>
                <a:latin typeface="Nunito Sans Condensed Bold Italics"/>
                <a:ea typeface="Nunito Sans Condensed Bold Italics"/>
                <a:cs typeface="Nunito Sans Condensed Bold Italics"/>
                <a:sym typeface="Nunito Sans Condensed Bold Italics"/>
              </a:rPr>
              <a:t>+ </a:t>
            </a:r>
            <a:r>
              <a:rPr lang="en-US" b="true" sz="2769" i="true">
                <a:solidFill>
                  <a:srgbClr val="000000"/>
                </a:solidFill>
                <a:latin typeface="Nunito Sans Condensed Bold Italics"/>
                <a:ea typeface="Nunito Sans Condensed Bold Italics"/>
                <a:cs typeface="Nunito Sans Condensed Bold Italics"/>
                <a:sym typeface="Nunito Sans Condensed Bold Italics"/>
              </a:rPr>
              <a:t>policy push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400000">
            <a:off x="5608688" y="5503650"/>
            <a:ext cx="19960871" cy="5397752"/>
          </a:xfrm>
          <a:custGeom>
            <a:avLst/>
            <a:gdLst/>
            <a:ahLst/>
            <a:cxnLst/>
            <a:rect r="r" b="b" t="t" l="l"/>
            <a:pathLst>
              <a:path h="5397752" w="19960871">
                <a:moveTo>
                  <a:pt x="19960871" y="0"/>
                </a:moveTo>
                <a:lnTo>
                  <a:pt x="0" y="0"/>
                </a:lnTo>
                <a:lnTo>
                  <a:pt x="0" y="5397752"/>
                </a:lnTo>
                <a:lnTo>
                  <a:pt x="19960871" y="5397752"/>
                </a:lnTo>
                <a:lnTo>
                  <a:pt x="19960871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08376" y="-1543823"/>
            <a:ext cx="9846444" cy="12502108"/>
          </a:xfrm>
          <a:custGeom>
            <a:avLst/>
            <a:gdLst/>
            <a:ahLst/>
            <a:cxnLst/>
            <a:rect r="r" b="b" t="t" l="l"/>
            <a:pathLst>
              <a:path h="12502108" w="9846444">
                <a:moveTo>
                  <a:pt x="0" y="0"/>
                </a:moveTo>
                <a:lnTo>
                  <a:pt x="9846444" y="0"/>
                </a:lnTo>
                <a:lnTo>
                  <a:pt x="9846444" y="12502108"/>
                </a:lnTo>
                <a:lnTo>
                  <a:pt x="0" y="125021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0575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85948" y="9062319"/>
            <a:ext cx="19793265" cy="839158"/>
          </a:xfrm>
          <a:custGeom>
            <a:avLst/>
            <a:gdLst/>
            <a:ahLst/>
            <a:cxnLst/>
            <a:rect r="r" b="b" t="t" l="l"/>
            <a:pathLst>
              <a:path h="839158" w="19793265">
                <a:moveTo>
                  <a:pt x="0" y="0"/>
                </a:moveTo>
                <a:lnTo>
                  <a:pt x="19793264" y="0"/>
                </a:lnTo>
                <a:lnTo>
                  <a:pt x="19793264" y="839157"/>
                </a:lnTo>
                <a:lnTo>
                  <a:pt x="0" y="8391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281" t="0" r="-33956" b="-1811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305849" y="1628142"/>
            <a:ext cx="3797870" cy="1685337"/>
            <a:chOff x="0" y="0"/>
            <a:chExt cx="5063827" cy="224711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804933" y="0"/>
              <a:ext cx="3445551" cy="2247116"/>
              <a:chOff x="0" y="0"/>
              <a:chExt cx="3445551" cy="224711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15288" y="25400"/>
                <a:ext cx="3414958" cy="2196338"/>
              </a:xfrm>
              <a:custGeom>
                <a:avLst/>
                <a:gdLst/>
                <a:ahLst/>
                <a:cxnLst/>
                <a:rect r="r" b="b" t="t" l="l"/>
                <a:pathLst>
                  <a:path h="2196338" w="3414958">
                    <a:moveTo>
                      <a:pt x="0" y="366014"/>
                    </a:moveTo>
                    <a:cubicBezTo>
                      <a:pt x="0" y="163957"/>
                      <a:pt x="100060" y="0"/>
                      <a:pt x="223434" y="0"/>
                    </a:cubicBezTo>
                    <a:lnTo>
                      <a:pt x="3191524" y="0"/>
                    </a:lnTo>
                    <a:cubicBezTo>
                      <a:pt x="3314898" y="0"/>
                      <a:pt x="3414958" y="163830"/>
                      <a:pt x="3414958" y="366014"/>
                    </a:cubicBezTo>
                    <a:lnTo>
                      <a:pt x="3414958" y="1830197"/>
                    </a:lnTo>
                    <a:cubicBezTo>
                      <a:pt x="3414958" y="2032381"/>
                      <a:pt x="3314898" y="2196211"/>
                      <a:pt x="3191524" y="2196211"/>
                    </a:cubicBezTo>
                    <a:lnTo>
                      <a:pt x="223434" y="2196211"/>
                    </a:lnTo>
                    <a:cubicBezTo>
                      <a:pt x="100060" y="2196338"/>
                      <a:pt x="0" y="2032381"/>
                      <a:pt x="0" y="1830197"/>
                    </a:cubicBezTo>
                    <a:close/>
                  </a:path>
                </a:pathLst>
              </a:custGeom>
              <a:solidFill>
                <a:srgbClr val="F7E9AE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3445534" cy="2247138"/>
              </a:xfrm>
              <a:custGeom>
                <a:avLst/>
                <a:gdLst/>
                <a:ahLst/>
                <a:cxnLst/>
                <a:rect r="r" b="b" t="t" l="l"/>
                <a:pathLst>
                  <a:path h="2247138" w="3445534">
                    <a:moveTo>
                      <a:pt x="0" y="391414"/>
                    </a:moveTo>
                    <a:cubicBezTo>
                      <a:pt x="0" y="174879"/>
                      <a:pt x="107092" y="0"/>
                      <a:pt x="238722" y="0"/>
                    </a:cubicBezTo>
                    <a:lnTo>
                      <a:pt x="3206812" y="0"/>
                    </a:lnTo>
                    <a:lnTo>
                      <a:pt x="3206812" y="25400"/>
                    </a:lnTo>
                    <a:lnTo>
                      <a:pt x="3206812" y="0"/>
                    </a:lnTo>
                    <a:cubicBezTo>
                      <a:pt x="3338442" y="0"/>
                      <a:pt x="3445534" y="174879"/>
                      <a:pt x="3445534" y="391414"/>
                    </a:cubicBezTo>
                    <a:lnTo>
                      <a:pt x="3430246" y="391414"/>
                    </a:lnTo>
                    <a:lnTo>
                      <a:pt x="3445534" y="391414"/>
                    </a:lnTo>
                    <a:lnTo>
                      <a:pt x="3445534" y="1855597"/>
                    </a:lnTo>
                    <a:lnTo>
                      <a:pt x="3430246" y="1855597"/>
                    </a:lnTo>
                    <a:lnTo>
                      <a:pt x="3445534" y="1855597"/>
                    </a:lnTo>
                    <a:cubicBezTo>
                      <a:pt x="3445534" y="2072132"/>
                      <a:pt x="3338442" y="2247011"/>
                      <a:pt x="3206812" y="2247011"/>
                    </a:cubicBezTo>
                    <a:lnTo>
                      <a:pt x="3206812" y="2221611"/>
                    </a:lnTo>
                    <a:lnTo>
                      <a:pt x="3206812" y="2247011"/>
                    </a:lnTo>
                    <a:lnTo>
                      <a:pt x="238722" y="2247011"/>
                    </a:lnTo>
                    <a:lnTo>
                      <a:pt x="238722" y="2221611"/>
                    </a:lnTo>
                    <a:lnTo>
                      <a:pt x="238722" y="2247011"/>
                    </a:lnTo>
                    <a:cubicBezTo>
                      <a:pt x="107092" y="2247138"/>
                      <a:pt x="0" y="2072132"/>
                      <a:pt x="0" y="1855597"/>
                    </a:cubicBezTo>
                    <a:lnTo>
                      <a:pt x="0" y="391414"/>
                    </a:lnTo>
                    <a:lnTo>
                      <a:pt x="15288" y="391414"/>
                    </a:lnTo>
                    <a:lnTo>
                      <a:pt x="0" y="391414"/>
                    </a:lnTo>
                    <a:moveTo>
                      <a:pt x="30576" y="391414"/>
                    </a:moveTo>
                    <a:lnTo>
                      <a:pt x="30576" y="1855597"/>
                    </a:lnTo>
                    <a:lnTo>
                      <a:pt x="15288" y="1855597"/>
                    </a:lnTo>
                    <a:lnTo>
                      <a:pt x="30576" y="1855597"/>
                    </a:lnTo>
                    <a:cubicBezTo>
                      <a:pt x="30576" y="2043430"/>
                      <a:pt x="123527" y="2196211"/>
                      <a:pt x="238722" y="2196211"/>
                    </a:cubicBezTo>
                    <a:lnTo>
                      <a:pt x="3206812" y="2196211"/>
                    </a:lnTo>
                    <a:cubicBezTo>
                      <a:pt x="3321931" y="2196211"/>
                      <a:pt x="3414958" y="2043430"/>
                      <a:pt x="3414958" y="1855597"/>
                    </a:cubicBezTo>
                    <a:lnTo>
                      <a:pt x="3414958" y="391414"/>
                    </a:lnTo>
                    <a:cubicBezTo>
                      <a:pt x="3414958" y="203708"/>
                      <a:pt x="3322007" y="50800"/>
                      <a:pt x="3206812" y="50800"/>
                    </a:cubicBezTo>
                    <a:lnTo>
                      <a:pt x="238722" y="50800"/>
                    </a:lnTo>
                    <a:lnTo>
                      <a:pt x="238722" y="25400"/>
                    </a:lnTo>
                    <a:lnTo>
                      <a:pt x="238722" y="50800"/>
                    </a:lnTo>
                    <a:cubicBezTo>
                      <a:pt x="123604" y="50800"/>
                      <a:pt x="30576" y="203708"/>
                      <a:pt x="30576" y="391414"/>
                    </a:cubicBezTo>
                    <a:close/>
                  </a:path>
                </a:pathLst>
              </a:custGeom>
              <a:solidFill>
                <a:srgbClr val="0066CC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2104762" y="202728"/>
              <a:ext cx="854298" cy="6768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3"/>
                </a:lnSpc>
              </a:pPr>
              <a:r>
                <a:rPr lang="en-US" sz="3602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🤖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82445"/>
              <a:ext cx="5063827" cy="984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61"/>
                </a:lnSpc>
              </a:pPr>
              <a:r>
                <a:rPr lang="en-US" sz="1801" b="true">
                  <a:solidFill>
                    <a:srgbClr val="192A56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 Symptom Triage</a:t>
              </a:r>
            </a:p>
            <a:p>
              <a:pPr algn="ctr">
                <a:lnSpc>
                  <a:spcPts val="1801"/>
                </a:lnSpc>
              </a:pPr>
              <a:r>
                <a:rPr lang="en-US" b="true" sz="1501" i="true">
                  <a:solidFill>
                    <a:srgbClr val="000000"/>
                  </a:solidFill>
                  <a:latin typeface="Nunito Sans Condensed Bold Italics"/>
                  <a:ea typeface="Nunito Sans Condensed Bold Italics"/>
                  <a:cs typeface="Nunito Sans Condensed Bold Italics"/>
                  <a:sym typeface="Nunito Sans Condensed Bold Italics"/>
                </a:rPr>
                <a:t>Vernacular chatbot</a:t>
              </a:r>
            </a:p>
            <a:p>
              <a:pPr algn="ctr">
                <a:lnSpc>
                  <a:spcPts val="1801"/>
                </a:lnSpc>
              </a:pPr>
              <a:r>
                <a:rPr lang="en-US" b="true" sz="1501" i="true">
                  <a:solidFill>
                    <a:srgbClr val="000000"/>
                  </a:solidFill>
                  <a:latin typeface="Nunito Sans Condensed Bold Italics"/>
                  <a:ea typeface="Nunito Sans Condensed Bold Italics"/>
                  <a:cs typeface="Nunito Sans Condensed Bold Italics"/>
                  <a:sym typeface="Nunito Sans Condensed Bold Italics"/>
                </a:rPr>
                <a:t>Triage &lt;₹20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124291" y="1628142"/>
            <a:ext cx="2806366" cy="1685337"/>
            <a:chOff x="0" y="0"/>
            <a:chExt cx="3741821" cy="224711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6603" y="25400"/>
              <a:ext cx="3708598" cy="2196338"/>
            </a:xfrm>
            <a:custGeom>
              <a:avLst/>
              <a:gdLst/>
              <a:ahLst/>
              <a:cxnLst/>
              <a:rect r="r" b="b" t="t" l="l"/>
              <a:pathLst>
                <a:path h="2196338" w="3708598">
                  <a:moveTo>
                    <a:pt x="0" y="366014"/>
                  </a:moveTo>
                  <a:cubicBezTo>
                    <a:pt x="0" y="163957"/>
                    <a:pt x="108663" y="0"/>
                    <a:pt x="242646" y="0"/>
                  </a:cubicBezTo>
                  <a:lnTo>
                    <a:pt x="3465951" y="0"/>
                  </a:lnTo>
                  <a:cubicBezTo>
                    <a:pt x="3599934" y="0"/>
                    <a:pt x="3708598" y="163830"/>
                    <a:pt x="3708598" y="366014"/>
                  </a:cubicBezTo>
                  <a:lnTo>
                    <a:pt x="3708598" y="1830197"/>
                  </a:lnTo>
                  <a:cubicBezTo>
                    <a:pt x="3708598" y="2032381"/>
                    <a:pt x="3599934" y="2196211"/>
                    <a:pt x="3465951" y="2196211"/>
                  </a:cubicBezTo>
                  <a:lnTo>
                    <a:pt x="242646" y="2196211"/>
                  </a:lnTo>
                  <a:cubicBezTo>
                    <a:pt x="108663" y="2196338"/>
                    <a:pt x="0" y="2032381"/>
                    <a:pt x="0" y="1830197"/>
                  </a:cubicBezTo>
                  <a:close/>
                </a:path>
              </a:pathLst>
            </a:custGeom>
            <a:solidFill>
              <a:srgbClr val="F7E9AE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741803" cy="2247138"/>
            </a:xfrm>
            <a:custGeom>
              <a:avLst/>
              <a:gdLst/>
              <a:ahLst/>
              <a:cxnLst/>
              <a:rect r="r" b="b" t="t" l="l"/>
              <a:pathLst>
                <a:path h="2247138" w="3741803">
                  <a:moveTo>
                    <a:pt x="0" y="391414"/>
                  </a:moveTo>
                  <a:cubicBezTo>
                    <a:pt x="0" y="174879"/>
                    <a:pt x="116301" y="0"/>
                    <a:pt x="259249" y="0"/>
                  </a:cubicBezTo>
                  <a:lnTo>
                    <a:pt x="3482554" y="0"/>
                  </a:lnTo>
                  <a:lnTo>
                    <a:pt x="3482554" y="25400"/>
                  </a:lnTo>
                  <a:lnTo>
                    <a:pt x="3482554" y="0"/>
                  </a:lnTo>
                  <a:cubicBezTo>
                    <a:pt x="3625502" y="0"/>
                    <a:pt x="3741803" y="174879"/>
                    <a:pt x="3741803" y="391414"/>
                  </a:cubicBezTo>
                  <a:lnTo>
                    <a:pt x="3725201" y="391414"/>
                  </a:lnTo>
                  <a:lnTo>
                    <a:pt x="3741803" y="391414"/>
                  </a:lnTo>
                  <a:lnTo>
                    <a:pt x="3741803" y="1855597"/>
                  </a:lnTo>
                  <a:lnTo>
                    <a:pt x="3725201" y="1855597"/>
                  </a:lnTo>
                  <a:lnTo>
                    <a:pt x="3741803" y="1855597"/>
                  </a:lnTo>
                  <a:cubicBezTo>
                    <a:pt x="3741803" y="2072132"/>
                    <a:pt x="3625502" y="2247011"/>
                    <a:pt x="3482554" y="2247011"/>
                  </a:cubicBezTo>
                  <a:lnTo>
                    <a:pt x="3482554" y="2221611"/>
                  </a:lnTo>
                  <a:lnTo>
                    <a:pt x="3482554" y="2247011"/>
                  </a:lnTo>
                  <a:lnTo>
                    <a:pt x="259249" y="2247011"/>
                  </a:lnTo>
                  <a:lnTo>
                    <a:pt x="259249" y="2221611"/>
                  </a:lnTo>
                  <a:lnTo>
                    <a:pt x="259249" y="2247011"/>
                  </a:lnTo>
                  <a:cubicBezTo>
                    <a:pt x="116301" y="2247138"/>
                    <a:pt x="0" y="2072132"/>
                    <a:pt x="0" y="1855597"/>
                  </a:cubicBezTo>
                  <a:lnTo>
                    <a:pt x="0" y="391414"/>
                  </a:lnTo>
                  <a:lnTo>
                    <a:pt x="16603" y="391414"/>
                  </a:lnTo>
                  <a:lnTo>
                    <a:pt x="0" y="391414"/>
                  </a:lnTo>
                  <a:moveTo>
                    <a:pt x="33205" y="391414"/>
                  </a:moveTo>
                  <a:lnTo>
                    <a:pt x="33205" y="1855597"/>
                  </a:lnTo>
                  <a:lnTo>
                    <a:pt x="16603" y="1855597"/>
                  </a:lnTo>
                  <a:lnTo>
                    <a:pt x="33205" y="1855597"/>
                  </a:lnTo>
                  <a:cubicBezTo>
                    <a:pt x="33205" y="2043430"/>
                    <a:pt x="134149" y="2196211"/>
                    <a:pt x="259249" y="2196211"/>
                  </a:cubicBezTo>
                  <a:lnTo>
                    <a:pt x="3482554" y="2196211"/>
                  </a:lnTo>
                  <a:cubicBezTo>
                    <a:pt x="3607571" y="2196211"/>
                    <a:pt x="3708598" y="2043430"/>
                    <a:pt x="3708598" y="1855597"/>
                  </a:cubicBezTo>
                  <a:lnTo>
                    <a:pt x="3708598" y="391414"/>
                  </a:lnTo>
                  <a:cubicBezTo>
                    <a:pt x="3708598" y="203708"/>
                    <a:pt x="3607654" y="50800"/>
                    <a:pt x="3482554" y="50800"/>
                  </a:cubicBezTo>
                  <a:lnTo>
                    <a:pt x="259249" y="50800"/>
                  </a:lnTo>
                  <a:lnTo>
                    <a:pt x="259249" y="25400"/>
                  </a:lnTo>
                  <a:lnTo>
                    <a:pt x="259249" y="50800"/>
                  </a:lnTo>
                  <a:cubicBezTo>
                    <a:pt x="134232" y="50800"/>
                    <a:pt x="33205" y="203708"/>
                    <a:pt x="33205" y="391414"/>
                  </a:cubicBezTo>
                  <a:close/>
                </a:path>
              </a:pathLst>
            </a:custGeom>
            <a:solidFill>
              <a:srgbClr val="0066CC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628538" y="2360213"/>
            <a:ext cx="3797870" cy="743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1"/>
              </a:lnSpc>
            </a:pPr>
            <a:r>
              <a:rPr lang="en-US" sz="1801" b="true">
                <a:solidFill>
                  <a:srgbClr val="192A56"/>
                </a:solidFill>
                <a:latin typeface="Arimo Bold"/>
                <a:ea typeface="Arimo Bold"/>
                <a:cs typeface="Arimo Bold"/>
                <a:sym typeface="Arimo Bold"/>
              </a:rPr>
              <a:t>IoT Diagnostic Kiosks</a:t>
            </a:r>
          </a:p>
          <a:p>
            <a:pPr algn="ctr">
              <a:lnSpc>
                <a:spcPts val="1801"/>
              </a:lnSpc>
            </a:pPr>
            <a:r>
              <a:rPr lang="en-US" b="true" sz="1501" i="true">
                <a:solidFill>
                  <a:srgbClr val="000000"/>
                </a:solidFill>
                <a:latin typeface="Nunito Sans Condensed Bold Italics"/>
                <a:ea typeface="Nunito Sans Condensed Bold Italics"/>
                <a:cs typeface="Nunito Sans Condensed Bold Italics"/>
                <a:sym typeface="Nunito Sans Condensed Bold Italics"/>
              </a:rPr>
              <a:t>BP, sugar, ECG, SPO₂</a:t>
            </a:r>
          </a:p>
          <a:p>
            <a:pPr algn="ctr">
              <a:lnSpc>
                <a:spcPts val="1801"/>
              </a:lnSpc>
            </a:pPr>
            <a:r>
              <a:rPr lang="en-US" b="true" sz="1501" i="true">
                <a:solidFill>
                  <a:srgbClr val="000000"/>
                </a:solidFill>
                <a:latin typeface="Nunito Sans Condensed Bold Italics"/>
                <a:ea typeface="Nunito Sans Condensed Bold Italics"/>
                <a:cs typeface="Nunito Sans Condensed Bold Italics"/>
                <a:sym typeface="Nunito Sans Condensed Bold Italics"/>
              </a:rPr>
              <a:t>Cost ~₹1L per kiosk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237958" y="1628142"/>
            <a:ext cx="3370419" cy="1685337"/>
            <a:chOff x="0" y="0"/>
            <a:chExt cx="4493891" cy="224711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9940" y="25400"/>
              <a:ext cx="4453991" cy="2196338"/>
            </a:xfrm>
            <a:custGeom>
              <a:avLst/>
              <a:gdLst/>
              <a:ahLst/>
              <a:cxnLst/>
              <a:rect r="r" b="b" t="t" l="l"/>
              <a:pathLst>
                <a:path h="2196338" w="4453991">
                  <a:moveTo>
                    <a:pt x="0" y="366014"/>
                  </a:moveTo>
                  <a:cubicBezTo>
                    <a:pt x="0" y="163957"/>
                    <a:pt x="130504" y="0"/>
                    <a:pt x="291416" y="0"/>
                  </a:cubicBezTo>
                  <a:lnTo>
                    <a:pt x="4162574" y="0"/>
                  </a:lnTo>
                  <a:cubicBezTo>
                    <a:pt x="4323486" y="0"/>
                    <a:pt x="4453990" y="163830"/>
                    <a:pt x="4453990" y="366014"/>
                  </a:cubicBezTo>
                  <a:lnTo>
                    <a:pt x="4453990" y="1830197"/>
                  </a:lnTo>
                  <a:cubicBezTo>
                    <a:pt x="4453990" y="2032381"/>
                    <a:pt x="4323486" y="2196211"/>
                    <a:pt x="4162574" y="2196211"/>
                  </a:cubicBezTo>
                  <a:lnTo>
                    <a:pt x="291416" y="2196211"/>
                  </a:lnTo>
                  <a:cubicBezTo>
                    <a:pt x="130504" y="2196338"/>
                    <a:pt x="0" y="2032381"/>
                    <a:pt x="0" y="1830197"/>
                  </a:cubicBezTo>
                  <a:close/>
                </a:path>
              </a:pathLst>
            </a:custGeom>
            <a:solidFill>
              <a:srgbClr val="F7E9A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493870" cy="2247138"/>
            </a:xfrm>
            <a:custGeom>
              <a:avLst/>
              <a:gdLst/>
              <a:ahLst/>
              <a:cxnLst/>
              <a:rect r="r" b="b" t="t" l="l"/>
              <a:pathLst>
                <a:path h="2247138" w="4493870">
                  <a:moveTo>
                    <a:pt x="0" y="391414"/>
                  </a:moveTo>
                  <a:cubicBezTo>
                    <a:pt x="0" y="174879"/>
                    <a:pt x="139676" y="0"/>
                    <a:pt x="311356" y="0"/>
                  </a:cubicBezTo>
                  <a:lnTo>
                    <a:pt x="4182514" y="0"/>
                  </a:lnTo>
                  <a:lnTo>
                    <a:pt x="4182514" y="25400"/>
                  </a:lnTo>
                  <a:lnTo>
                    <a:pt x="4182514" y="0"/>
                  </a:lnTo>
                  <a:cubicBezTo>
                    <a:pt x="4354194" y="0"/>
                    <a:pt x="4493870" y="174879"/>
                    <a:pt x="4493870" y="391414"/>
                  </a:cubicBezTo>
                  <a:lnTo>
                    <a:pt x="4473930" y="391414"/>
                  </a:lnTo>
                  <a:lnTo>
                    <a:pt x="4493870" y="391414"/>
                  </a:lnTo>
                  <a:lnTo>
                    <a:pt x="4493870" y="1855597"/>
                  </a:lnTo>
                  <a:lnTo>
                    <a:pt x="4473930" y="1855597"/>
                  </a:lnTo>
                  <a:lnTo>
                    <a:pt x="4493870" y="1855597"/>
                  </a:lnTo>
                  <a:cubicBezTo>
                    <a:pt x="4493870" y="2072132"/>
                    <a:pt x="4354194" y="2247011"/>
                    <a:pt x="4182514" y="2247011"/>
                  </a:cubicBezTo>
                  <a:lnTo>
                    <a:pt x="4182514" y="2221611"/>
                  </a:lnTo>
                  <a:lnTo>
                    <a:pt x="4182514" y="2247011"/>
                  </a:lnTo>
                  <a:lnTo>
                    <a:pt x="311356" y="2247011"/>
                  </a:lnTo>
                  <a:lnTo>
                    <a:pt x="311356" y="2221611"/>
                  </a:lnTo>
                  <a:lnTo>
                    <a:pt x="311356" y="2247011"/>
                  </a:lnTo>
                  <a:cubicBezTo>
                    <a:pt x="139676" y="2247138"/>
                    <a:pt x="0" y="2072132"/>
                    <a:pt x="0" y="1855597"/>
                  </a:cubicBezTo>
                  <a:lnTo>
                    <a:pt x="0" y="391414"/>
                  </a:lnTo>
                  <a:lnTo>
                    <a:pt x="19940" y="391414"/>
                  </a:lnTo>
                  <a:lnTo>
                    <a:pt x="0" y="391414"/>
                  </a:lnTo>
                  <a:moveTo>
                    <a:pt x="39879" y="391414"/>
                  </a:moveTo>
                  <a:lnTo>
                    <a:pt x="39879" y="1855597"/>
                  </a:lnTo>
                  <a:lnTo>
                    <a:pt x="19940" y="1855597"/>
                  </a:lnTo>
                  <a:lnTo>
                    <a:pt x="39879" y="1855597"/>
                  </a:lnTo>
                  <a:cubicBezTo>
                    <a:pt x="39879" y="2043430"/>
                    <a:pt x="161111" y="2196211"/>
                    <a:pt x="311356" y="2196211"/>
                  </a:cubicBezTo>
                  <a:lnTo>
                    <a:pt x="4182514" y="2196211"/>
                  </a:lnTo>
                  <a:cubicBezTo>
                    <a:pt x="4332659" y="2196211"/>
                    <a:pt x="4453991" y="2043430"/>
                    <a:pt x="4453991" y="1855597"/>
                  </a:cubicBezTo>
                  <a:lnTo>
                    <a:pt x="4453991" y="391414"/>
                  </a:lnTo>
                  <a:cubicBezTo>
                    <a:pt x="4453991" y="203708"/>
                    <a:pt x="4332758" y="50800"/>
                    <a:pt x="4182514" y="50800"/>
                  </a:cubicBezTo>
                  <a:lnTo>
                    <a:pt x="311356" y="50800"/>
                  </a:lnTo>
                  <a:lnTo>
                    <a:pt x="311356" y="25400"/>
                  </a:lnTo>
                  <a:lnTo>
                    <a:pt x="311356" y="50800"/>
                  </a:lnTo>
                  <a:cubicBezTo>
                    <a:pt x="161211" y="50800"/>
                    <a:pt x="39879" y="203708"/>
                    <a:pt x="39879" y="391414"/>
                  </a:cubicBezTo>
                  <a:close/>
                </a:path>
              </a:pathLst>
            </a:custGeom>
            <a:solidFill>
              <a:srgbClr val="0066CC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9913644" y="1628142"/>
            <a:ext cx="2885063" cy="1685337"/>
            <a:chOff x="0" y="0"/>
            <a:chExt cx="3846750" cy="224711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7068" y="25400"/>
              <a:ext cx="3812596" cy="2196338"/>
            </a:xfrm>
            <a:custGeom>
              <a:avLst/>
              <a:gdLst/>
              <a:ahLst/>
              <a:cxnLst/>
              <a:rect r="r" b="b" t="t" l="l"/>
              <a:pathLst>
                <a:path h="2196338" w="3812596">
                  <a:moveTo>
                    <a:pt x="0" y="366014"/>
                  </a:moveTo>
                  <a:cubicBezTo>
                    <a:pt x="0" y="163957"/>
                    <a:pt x="111711" y="0"/>
                    <a:pt x="249451" y="0"/>
                  </a:cubicBezTo>
                  <a:lnTo>
                    <a:pt x="3563145" y="0"/>
                  </a:lnTo>
                  <a:cubicBezTo>
                    <a:pt x="3700885" y="0"/>
                    <a:pt x="3812596" y="163830"/>
                    <a:pt x="3812596" y="366014"/>
                  </a:cubicBezTo>
                  <a:lnTo>
                    <a:pt x="3812596" y="1830197"/>
                  </a:lnTo>
                  <a:cubicBezTo>
                    <a:pt x="3812596" y="2032381"/>
                    <a:pt x="3700885" y="2196211"/>
                    <a:pt x="3563145" y="2196211"/>
                  </a:cubicBezTo>
                  <a:lnTo>
                    <a:pt x="249451" y="2196211"/>
                  </a:lnTo>
                  <a:cubicBezTo>
                    <a:pt x="111711" y="2196338"/>
                    <a:pt x="0" y="2032381"/>
                    <a:pt x="0" y="1830197"/>
                  </a:cubicBezTo>
                  <a:close/>
                </a:path>
              </a:pathLst>
            </a:custGeom>
            <a:solidFill>
              <a:srgbClr val="F7E9A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846732" cy="2247138"/>
            </a:xfrm>
            <a:custGeom>
              <a:avLst/>
              <a:gdLst/>
              <a:ahLst/>
              <a:cxnLst/>
              <a:rect r="r" b="b" t="t" l="l"/>
              <a:pathLst>
                <a:path h="2247138" w="3846732">
                  <a:moveTo>
                    <a:pt x="0" y="391414"/>
                  </a:moveTo>
                  <a:cubicBezTo>
                    <a:pt x="0" y="174879"/>
                    <a:pt x="119562" y="0"/>
                    <a:pt x="266519" y="0"/>
                  </a:cubicBezTo>
                  <a:lnTo>
                    <a:pt x="3580213" y="0"/>
                  </a:lnTo>
                  <a:lnTo>
                    <a:pt x="3580213" y="25400"/>
                  </a:lnTo>
                  <a:lnTo>
                    <a:pt x="3580213" y="0"/>
                  </a:lnTo>
                  <a:cubicBezTo>
                    <a:pt x="3727169" y="0"/>
                    <a:pt x="3846732" y="174879"/>
                    <a:pt x="3846732" y="391414"/>
                  </a:cubicBezTo>
                  <a:lnTo>
                    <a:pt x="3829664" y="391414"/>
                  </a:lnTo>
                  <a:lnTo>
                    <a:pt x="3846732" y="391414"/>
                  </a:lnTo>
                  <a:lnTo>
                    <a:pt x="3846732" y="1855597"/>
                  </a:lnTo>
                  <a:lnTo>
                    <a:pt x="3829664" y="1855597"/>
                  </a:lnTo>
                  <a:lnTo>
                    <a:pt x="3846732" y="1855597"/>
                  </a:lnTo>
                  <a:cubicBezTo>
                    <a:pt x="3846732" y="2072132"/>
                    <a:pt x="3727169" y="2247011"/>
                    <a:pt x="3580213" y="2247011"/>
                  </a:cubicBezTo>
                  <a:lnTo>
                    <a:pt x="3580213" y="2221611"/>
                  </a:lnTo>
                  <a:lnTo>
                    <a:pt x="3580213" y="2247011"/>
                  </a:lnTo>
                  <a:lnTo>
                    <a:pt x="266519" y="2247011"/>
                  </a:lnTo>
                  <a:lnTo>
                    <a:pt x="266519" y="2221611"/>
                  </a:lnTo>
                  <a:lnTo>
                    <a:pt x="266519" y="2247011"/>
                  </a:lnTo>
                  <a:cubicBezTo>
                    <a:pt x="119562" y="2247138"/>
                    <a:pt x="0" y="2072132"/>
                    <a:pt x="0" y="1855597"/>
                  </a:cubicBezTo>
                  <a:lnTo>
                    <a:pt x="0" y="391414"/>
                  </a:lnTo>
                  <a:lnTo>
                    <a:pt x="17068" y="391414"/>
                  </a:lnTo>
                  <a:lnTo>
                    <a:pt x="0" y="391414"/>
                  </a:lnTo>
                  <a:moveTo>
                    <a:pt x="34136" y="391414"/>
                  </a:moveTo>
                  <a:lnTo>
                    <a:pt x="34136" y="1855597"/>
                  </a:lnTo>
                  <a:lnTo>
                    <a:pt x="17068" y="1855597"/>
                  </a:lnTo>
                  <a:lnTo>
                    <a:pt x="34136" y="1855597"/>
                  </a:lnTo>
                  <a:cubicBezTo>
                    <a:pt x="34136" y="2043430"/>
                    <a:pt x="137911" y="2196211"/>
                    <a:pt x="266519" y="2196211"/>
                  </a:cubicBezTo>
                  <a:lnTo>
                    <a:pt x="3580213" y="2196211"/>
                  </a:lnTo>
                  <a:cubicBezTo>
                    <a:pt x="3708736" y="2196211"/>
                    <a:pt x="3812596" y="2043430"/>
                    <a:pt x="3812596" y="1855597"/>
                  </a:cubicBezTo>
                  <a:lnTo>
                    <a:pt x="3812596" y="391414"/>
                  </a:lnTo>
                  <a:cubicBezTo>
                    <a:pt x="3812596" y="203708"/>
                    <a:pt x="3708821" y="50800"/>
                    <a:pt x="3580213" y="50800"/>
                  </a:cubicBezTo>
                  <a:lnTo>
                    <a:pt x="266519" y="50800"/>
                  </a:lnTo>
                  <a:lnTo>
                    <a:pt x="266519" y="25400"/>
                  </a:lnTo>
                  <a:lnTo>
                    <a:pt x="266519" y="50800"/>
                  </a:lnTo>
                  <a:cubicBezTo>
                    <a:pt x="137996" y="50800"/>
                    <a:pt x="34136" y="203708"/>
                    <a:pt x="34136" y="391414"/>
                  </a:cubicBezTo>
                  <a:close/>
                </a:path>
              </a:pathLst>
            </a:custGeom>
            <a:solidFill>
              <a:srgbClr val="0066CC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598390" y="6291600"/>
            <a:ext cx="10401965" cy="2381822"/>
            <a:chOff x="0" y="0"/>
            <a:chExt cx="2739612" cy="62731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739612" cy="627311"/>
            </a:xfrm>
            <a:custGeom>
              <a:avLst/>
              <a:gdLst/>
              <a:ahLst/>
              <a:cxnLst/>
              <a:rect r="r" b="b" t="t" l="l"/>
              <a:pathLst>
                <a:path h="627311" w="2739612">
                  <a:moveTo>
                    <a:pt x="11164" y="0"/>
                  </a:moveTo>
                  <a:lnTo>
                    <a:pt x="2728448" y="0"/>
                  </a:lnTo>
                  <a:cubicBezTo>
                    <a:pt x="2731409" y="0"/>
                    <a:pt x="2734249" y="1176"/>
                    <a:pt x="2736342" y="3270"/>
                  </a:cubicBezTo>
                  <a:cubicBezTo>
                    <a:pt x="2738436" y="5364"/>
                    <a:pt x="2739612" y="8203"/>
                    <a:pt x="2739612" y="11164"/>
                  </a:cubicBezTo>
                  <a:lnTo>
                    <a:pt x="2739612" y="616147"/>
                  </a:lnTo>
                  <a:cubicBezTo>
                    <a:pt x="2739612" y="622313"/>
                    <a:pt x="2734614" y="627311"/>
                    <a:pt x="2728448" y="627311"/>
                  </a:cubicBezTo>
                  <a:lnTo>
                    <a:pt x="11164" y="627311"/>
                  </a:lnTo>
                  <a:cubicBezTo>
                    <a:pt x="8203" y="627311"/>
                    <a:pt x="5364" y="626135"/>
                    <a:pt x="3270" y="624041"/>
                  </a:cubicBezTo>
                  <a:cubicBezTo>
                    <a:pt x="1176" y="621948"/>
                    <a:pt x="0" y="619108"/>
                    <a:pt x="0" y="616147"/>
                  </a:cubicBezTo>
                  <a:lnTo>
                    <a:pt x="0" y="11164"/>
                  </a:lnTo>
                  <a:cubicBezTo>
                    <a:pt x="0" y="8203"/>
                    <a:pt x="1176" y="5364"/>
                    <a:pt x="3270" y="3270"/>
                  </a:cubicBezTo>
                  <a:cubicBezTo>
                    <a:pt x="5364" y="1176"/>
                    <a:pt x="8203" y="0"/>
                    <a:pt x="11164" y="0"/>
                  </a:cubicBezTo>
                  <a:close/>
                </a:path>
              </a:pathLst>
            </a:custGeom>
            <a:solidFill>
              <a:srgbClr val="F0FFF0"/>
            </a:solidFill>
            <a:ln w="66675" cap="sq">
              <a:solidFill>
                <a:srgbClr val="121212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2739612" cy="627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1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5487061" y="7260714"/>
            <a:ext cx="443595" cy="443595"/>
          </a:xfrm>
          <a:custGeom>
            <a:avLst/>
            <a:gdLst/>
            <a:ahLst/>
            <a:cxnLst/>
            <a:rect r="r" b="b" t="t" l="l"/>
            <a:pathLst>
              <a:path h="443595" w="443595">
                <a:moveTo>
                  <a:pt x="0" y="0"/>
                </a:moveTo>
                <a:lnTo>
                  <a:pt x="443595" y="0"/>
                </a:lnTo>
                <a:lnTo>
                  <a:pt x="443595" y="443595"/>
                </a:lnTo>
                <a:lnTo>
                  <a:pt x="0" y="4435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846251" y="3574521"/>
            <a:ext cx="5141642" cy="2526580"/>
          </a:xfrm>
          <a:custGeom>
            <a:avLst/>
            <a:gdLst/>
            <a:ahLst/>
            <a:cxnLst/>
            <a:rect r="r" b="b" t="t" l="l"/>
            <a:pathLst>
              <a:path h="2526580" w="5141642">
                <a:moveTo>
                  <a:pt x="0" y="0"/>
                </a:moveTo>
                <a:lnTo>
                  <a:pt x="5141642" y="0"/>
                </a:lnTo>
                <a:lnTo>
                  <a:pt x="5141642" y="2526579"/>
                </a:lnTo>
                <a:lnTo>
                  <a:pt x="0" y="25265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654" t="0" r="-5400" b="-19195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3722348" y="9930051"/>
            <a:ext cx="13202326" cy="426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7"/>
              </a:lnSpc>
            </a:pPr>
            <a:r>
              <a:rPr lang="en-US" sz="1734" b="true">
                <a:solidFill>
                  <a:srgbClr val="FFC436"/>
                </a:solidFill>
                <a:latin typeface="Poppins Bold"/>
                <a:ea typeface="Poppins Bold"/>
                <a:cs typeface="Poppins Bold"/>
                <a:sym typeface="Poppins Bold"/>
              </a:rPr>
              <a:t>Thankyou</a:t>
            </a:r>
            <a:r>
              <a:rPr lang="en-US" sz="173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173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 Presented By — Nakul Nandanwar, Vaishnavi Bhangale, Rahul Kumbhare (SIMSREE)</a:t>
            </a:r>
          </a:p>
          <a:p>
            <a:pPr algn="l">
              <a:lnSpc>
                <a:spcPts val="1647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593086" y="651541"/>
            <a:ext cx="15331589" cy="520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3499" b="true">
                <a:solidFill>
                  <a:srgbClr val="FFC436"/>
                </a:solidFill>
                <a:latin typeface="Segoe Script Bold"/>
                <a:ea typeface="Segoe Script Bold"/>
                <a:cs typeface="Segoe Script Bold"/>
                <a:sym typeface="Segoe Script Bold"/>
              </a:rPr>
              <a:t>MediC</a:t>
            </a:r>
            <a:r>
              <a:rPr lang="en-US" sz="3499" b="true">
                <a:solidFill>
                  <a:srgbClr val="FFC436"/>
                </a:solidFill>
                <a:latin typeface="Segoe Script Bold"/>
                <a:ea typeface="Segoe Script Bold"/>
                <a:cs typeface="Segoe Script Bold"/>
                <a:sym typeface="Segoe Script Bold"/>
              </a:rPr>
              <a:t>hain — Tech-enabled Primary Care &amp; Diagnostics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249843" y="1763519"/>
            <a:ext cx="640723" cy="524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3"/>
              </a:lnSpc>
            </a:pPr>
            <a:r>
              <a:rPr lang="en-US" sz="36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🔬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771845" y="1763519"/>
            <a:ext cx="640723" cy="524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3"/>
              </a:lnSpc>
            </a:pPr>
            <a:r>
              <a:rPr lang="en-US" sz="36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🔗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024232" y="2360213"/>
            <a:ext cx="3797870" cy="743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1"/>
              </a:lnSpc>
            </a:pPr>
            <a:r>
              <a:rPr lang="en-US" sz="1801" b="true">
                <a:solidFill>
                  <a:srgbClr val="192A56"/>
                </a:solidFill>
                <a:latin typeface="Arimo Bold"/>
                <a:ea typeface="Arimo Bold"/>
                <a:cs typeface="Arimo Bold"/>
                <a:sym typeface="Arimo Bold"/>
              </a:rPr>
              <a:t>Blockchain Health Records</a:t>
            </a:r>
          </a:p>
          <a:p>
            <a:pPr algn="ctr">
              <a:lnSpc>
                <a:spcPts val="1801"/>
              </a:lnSpc>
            </a:pPr>
            <a:r>
              <a:rPr lang="en-US" b="true" sz="1501" i="true">
                <a:solidFill>
                  <a:srgbClr val="000000"/>
                </a:solidFill>
                <a:latin typeface="Nunito Sans Condensed Bold Italics"/>
                <a:ea typeface="Nunito Sans Condensed Bold Italics"/>
                <a:cs typeface="Nunito Sans Condensed Bold Italics"/>
                <a:sym typeface="Nunito Sans Condensed Bold Italics"/>
              </a:rPr>
              <a:t>NDHM aligned</a:t>
            </a:r>
          </a:p>
          <a:p>
            <a:pPr algn="ctr">
              <a:lnSpc>
                <a:spcPts val="1801"/>
              </a:lnSpc>
            </a:pPr>
            <a:r>
              <a:rPr lang="en-US" b="true" sz="1501" i="true">
                <a:solidFill>
                  <a:srgbClr val="000000"/>
                </a:solidFill>
                <a:latin typeface="Nunito Sans Condensed Bold Italics"/>
                <a:ea typeface="Nunito Sans Condensed Bold Italics"/>
                <a:cs typeface="Nunito Sans Condensed Bold Italics"/>
                <a:sym typeface="Nunito Sans Condensed Bold Italics"/>
              </a:rPr>
              <a:t>Secure, portable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127355" y="1763519"/>
            <a:ext cx="640723" cy="524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3"/>
              </a:lnSpc>
            </a:pPr>
            <a:r>
              <a:rPr lang="en-US" sz="3602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💊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442867" y="2360213"/>
            <a:ext cx="3826616" cy="743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1"/>
              </a:lnSpc>
            </a:pPr>
            <a:r>
              <a:rPr lang="en-US" sz="1801" b="true">
                <a:solidFill>
                  <a:srgbClr val="192A56"/>
                </a:solidFill>
                <a:latin typeface="Arimo Bold"/>
                <a:ea typeface="Arimo Bold"/>
                <a:cs typeface="Arimo Bold"/>
                <a:sym typeface="Arimo Bold"/>
              </a:rPr>
              <a:t>Phygital Linkages</a:t>
            </a:r>
          </a:p>
          <a:p>
            <a:pPr algn="ctr">
              <a:lnSpc>
                <a:spcPts val="1801"/>
              </a:lnSpc>
            </a:pPr>
            <a:r>
              <a:rPr lang="en-US" b="true" sz="1501" i="true">
                <a:solidFill>
                  <a:srgbClr val="000000"/>
                </a:solidFill>
                <a:latin typeface="Nunito Sans Condensed Bold Italics"/>
                <a:ea typeface="Nunito Sans Condensed Bold Italics"/>
                <a:cs typeface="Nunito Sans Condensed Bold Italics"/>
                <a:sym typeface="Nunito Sans Condensed Bold Italics"/>
              </a:rPr>
              <a:t>Local pharmacies</a:t>
            </a:r>
          </a:p>
          <a:p>
            <a:pPr algn="ctr">
              <a:lnSpc>
                <a:spcPts val="1801"/>
              </a:lnSpc>
            </a:pPr>
            <a:r>
              <a:rPr lang="en-US" b="true" sz="1501" i="true">
                <a:solidFill>
                  <a:srgbClr val="000000"/>
                </a:solidFill>
                <a:latin typeface="Nunito Sans Condensed Bold Italics"/>
                <a:ea typeface="Nunito Sans Condensed Bold Italics"/>
                <a:cs typeface="Nunito Sans Condensed Bold Italics"/>
                <a:sym typeface="Nunito Sans Condensed Bold Italics"/>
              </a:rPr>
              <a:t>Last-mile medicine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33537" y="3636645"/>
            <a:ext cx="8023020" cy="568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8"/>
              </a:lnSpc>
            </a:pPr>
            <a:r>
              <a:rPr lang="en-US" sz="2523" b="true">
                <a:solidFill>
                  <a:srgbClr val="009999"/>
                </a:solidFill>
                <a:latin typeface="Arimo Bold"/>
                <a:ea typeface="Arimo Bold"/>
                <a:cs typeface="Arimo Bold"/>
                <a:sym typeface="Arimo Bold"/>
              </a:rPr>
              <a:t>⭐ KEY DIFFERENTIATORS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98390" y="4269224"/>
            <a:ext cx="8023020" cy="514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983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🗣️ Vernacular-first UX for regional adoption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98390" y="4926894"/>
            <a:ext cx="8023020" cy="514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983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💰 Affordable: &lt;₹100 consults, ₹499/year family plan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98390" y="5586306"/>
            <a:ext cx="8023020" cy="514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sz="1983">
                <a:solidFill>
                  <a:srgbClr val="FFFFFF"/>
                </a:solidFill>
                <a:latin typeface="Calibri (MS)"/>
                <a:ea typeface="Calibri (MS)"/>
                <a:cs typeface="Calibri (MS)"/>
                <a:sym typeface="Calibri (MS)"/>
              </a:rPr>
              <a:t>🤝 Trust: Kiosk placement in pharmacies + NGO/state tie-ups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48466" y="6870618"/>
            <a:ext cx="4975766" cy="1331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9"/>
              </a:lnSpc>
            </a:pPr>
            <a:r>
              <a:rPr lang="en-US" sz="2341" b="true">
                <a:solidFill>
                  <a:srgbClr val="192A56"/>
                </a:solidFill>
                <a:latin typeface="Arimo Bold"/>
                <a:ea typeface="Arimo Bold"/>
                <a:cs typeface="Arimo Bold"/>
                <a:sym typeface="Arimo Bold"/>
              </a:rPr>
              <a:t>Economic Impact:</a:t>
            </a:r>
          </a:p>
          <a:p>
            <a:pPr algn="l">
              <a:lnSpc>
                <a:spcPts val="2553"/>
              </a:lnSpc>
            </a:pPr>
            <a:r>
              <a:rPr lang="en-US" sz="2128">
                <a:solidFill>
                  <a:srgbClr val="424242"/>
                </a:solidFill>
                <a:latin typeface="Arimo"/>
                <a:ea typeface="Arimo"/>
                <a:cs typeface="Arimo"/>
                <a:sym typeface="Arimo"/>
              </a:rPr>
              <a:t>• Low OOP burden for families</a:t>
            </a:r>
          </a:p>
          <a:p>
            <a:pPr algn="l">
              <a:lnSpc>
                <a:spcPts val="2553"/>
              </a:lnSpc>
            </a:pPr>
            <a:r>
              <a:rPr lang="en-US" sz="2128">
                <a:solidFill>
                  <a:srgbClr val="424242"/>
                </a:solidFill>
                <a:latin typeface="Arimo"/>
                <a:ea typeface="Arimo"/>
                <a:cs typeface="Arimo"/>
                <a:sym typeface="Arimo"/>
              </a:rPr>
              <a:t>• Scalable subscription revenue</a:t>
            </a:r>
          </a:p>
          <a:p>
            <a:pPr algn="l">
              <a:lnSpc>
                <a:spcPts val="2553"/>
              </a:lnSpc>
            </a:pPr>
            <a:r>
              <a:rPr lang="en-US" sz="2128">
                <a:solidFill>
                  <a:srgbClr val="424242"/>
                </a:solidFill>
                <a:latin typeface="Arimo"/>
                <a:ea typeface="Arimo"/>
                <a:cs typeface="Arimo"/>
                <a:sym typeface="Arimo"/>
              </a:rPr>
              <a:t>• Job creation in rural areas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655938" y="6900095"/>
            <a:ext cx="4976123" cy="134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1"/>
              </a:lnSpc>
            </a:pPr>
            <a:r>
              <a:rPr lang="en-US" sz="2342" b="true">
                <a:solidFill>
                  <a:srgbClr val="192A56"/>
                </a:solidFill>
                <a:latin typeface="Arimo Bold"/>
                <a:ea typeface="Arimo Bold"/>
                <a:cs typeface="Arimo Bold"/>
                <a:sym typeface="Arimo Bold"/>
              </a:rPr>
              <a:t>Social Impact:</a:t>
            </a:r>
          </a:p>
          <a:p>
            <a:pPr algn="l">
              <a:lnSpc>
                <a:spcPts val="2555"/>
              </a:lnSpc>
            </a:pPr>
            <a:r>
              <a:rPr lang="en-US" sz="2129">
                <a:solidFill>
                  <a:srgbClr val="424242"/>
                </a:solidFill>
                <a:latin typeface="Arimo"/>
                <a:ea typeface="Arimo"/>
                <a:cs typeface="Arimo"/>
                <a:sym typeface="Arimo"/>
              </a:rPr>
              <a:t>• Access for 100M+ underserved</a:t>
            </a:r>
          </a:p>
          <a:p>
            <a:pPr algn="l">
              <a:lnSpc>
                <a:spcPts val="2555"/>
              </a:lnSpc>
            </a:pPr>
            <a:r>
              <a:rPr lang="en-US" sz="2129">
                <a:solidFill>
                  <a:srgbClr val="424242"/>
                </a:solidFill>
                <a:latin typeface="Arimo"/>
                <a:ea typeface="Arimo"/>
                <a:cs typeface="Arimo"/>
                <a:sym typeface="Arimo"/>
              </a:rPr>
              <a:t>• Preventive care culture</a:t>
            </a:r>
          </a:p>
          <a:p>
            <a:pPr algn="l">
              <a:lnSpc>
                <a:spcPts val="2555"/>
              </a:lnSpc>
            </a:pPr>
            <a:r>
              <a:rPr lang="en-US" sz="2129">
                <a:solidFill>
                  <a:srgbClr val="424242"/>
                </a:solidFill>
                <a:latin typeface="Arimo"/>
                <a:ea typeface="Arimo"/>
                <a:cs typeface="Arimo"/>
                <a:sym typeface="Arimo"/>
              </a:rPr>
              <a:t>• SDG-3 alignment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7771845" y="3526176"/>
            <a:ext cx="5277437" cy="2611183"/>
            <a:chOff x="0" y="0"/>
            <a:chExt cx="1389942" cy="687719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389942" cy="687719"/>
            </a:xfrm>
            <a:custGeom>
              <a:avLst/>
              <a:gdLst/>
              <a:ahLst/>
              <a:cxnLst/>
              <a:rect r="r" b="b" t="t" l="l"/>
              <a:pathLst>
                <a:path h="687719" w="1389942">
                  <a:moveTo>
                    <a:pt x="22005" y="0"/>
                  </a:moveTo>
                  <a:lnTo>
                    <a:pt x="1367937" y="0"/>
                  </a:lnTo>
                  <a:cubicBezTo>
                    <a:pt x="1380090" y="0"/>
                    <a:pt x="1389942" y="9852"/>
                    <a:pt x="1389942" y="22005"/>
                  </a:cubicBezTo>
                  <a:lnTo>
                    <a:pt x="1389942" y="665714"/>
                  </a:lnTo>
                  <a:cubicBezTo>
                    <a:pt x="1389942" y="677867"/>
                    <a:pt x="1380090" y="687719"/>
                    <a:pt x="1367937" y="687719"/>
                  </a:cubicBezTo>
                  <a:lnTo>
                    <a:pt x="22005" y="687719"/>
                  </a:lnTo>
                  <a:cubicBezTo>
                    <a:pt x="9852" y="687719"/>
                    <a:pt x="0" y="677867"/>
                    <a:pt x="0" y="665714"/>
                  </a:cubicBezTo>
                  <a:lnTo>
                    <a:pt x="0" y="22005"/>
                  </a:lnTo>
                  <a:cubicBezTo>
                    <a:pt x="0" y="9852"/>
                    <a:pt x="9852" y="0"/>
                    <a:pt x="2200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121212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0"/>
              <a:ext cx="1389942" cy="6877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1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DAG0GKXJuJw</dc:identifier>
  <dcterms:modified xsi:type="dcterms:W3CDTF">2011-08-01T06:04:30Z</dcterms:modified>
  <cp:revision>1</cp:revision>
  <dc:title>DisruptX: TechX Case Competition - Round 1: Identifying opportunities for tech-enabled disruption in tier-2/3 India</dc:title>
</cp:coreProperties>
</file>